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9" r:id="rId1"/>
    <p:sldMasterId id="2147484261" r:id="rId2"/>
  </p:sldMasterIdLst>
  <p:notesMasterIdLst>
    <p:notesMasterId r:id="rId79"/>
  </p:notesMasterIdLst>
  <p:sldIdLst>
    <p:sldId id="257" r:id="rId3"/>
    <p:sldId id="258" r:id="rId4"/>
    <p:sldId id="260" r:id="rId5"/>
    <p:sldId id="261" r:id="rId6"/>
    <p:sldId id="266" r:id="rId7"/>
    <p:sldId id="263" r:id="rId8"/>
    <p:sldId id="265" r:id="rId9"/>
    <p:sldId id="267" r:id="rId10"/>
    <p:sldId id="268" r:id="rId11"/>
    <p:sldId id="270" r:id="rId12"/>
    <p:sldId id="269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9" r:id="rId36"/>
    <p:sldId id="300" r:id="rId37"/>
    <p:sldId id="301" r:id="rId38"/>
    <p:sldId id="295" r:id="rId39"/>
    <p:sldId id="296" r:id="rId40"/>
    <p:sldId id="297" r:id="rId41"/>
    <p:sldId id="298" r:id="rId42"/>
    <p:sldId id="302" r:id="rId43"/>
    <p:sldId id="305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36" r:id="rId63"/>
    <p:sldId id="327" r:id="rId64"/>
    <p:sldId id="328" r:id="rId65"/>
    <p:sldId id="329" r:id="rId66"/>
    <p:sldId id="330" r:id="rId67"/>
    <p:sldId id="331" r:id="rId68"/>
    <p:sldId id="256" r:id="rId69"/>
    <p:sldId id="338" r:id="rId70"/>
    <p:sldId id="339" r:id="rId71"/>
    <p:sldId id="340" r:id="rId72"/>
    <p:sldId id="341" r:id="rId73"/>
    <p:sldId id="342" r:id="rId74"/>
    <p:sldId id="332" r:id="rId75"/>
    <p:sldId id="344" r:id="rId76"/>
    <p:sldId id="345" r:id="rId77"/>
    <p:sldId id="346" r:id="rId7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0B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60"/>
  </p:normalViewPr>
  <p:slideViewPr>
    <p:cSldViewPr snapToGrid="0">
      <p:cViewPr varScale="1">
        <p:scale>
          <a:sx n="68" d="100"/>
          <a:sy n="68" d="100"/>
        </p:scale>
        <p:origin x="7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2863F-5FEB-475C-8C7E-6C7319476D5E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6F646-68F5-4316-98B4-BE20647962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32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The overall 5-year survival rate for people with multiple myeloma in the United States is </a:t>
            </a:r>
            <a:r>
              <a:rPr lang="en-GB" altLang="tr-TR" b="1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55%</a:t>
            </a:r>
            <a:r>
              <a:rPr lang="en-GB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For the 4% of people who are diagnosed at an early stage, the 5-year survival rate is over 77%. If the cancer has spread to a distant part of the body, the 5-year survival rate is over 54%.</a:t>
            </a:r>
            <a:endParaRPr lang="tr-TR" altLang="tr-TR" dirty="0">
              <a:solidFill>
                <a:srgbClr val="BDC1C6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10 </a:t>
            </a:r>
            <a:r>
              <a:rPr lang="tr-TR" altLang="tr-TR" dirty="0" err="1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year</a:t>
            </a:r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tr-TR" altLang="tr-TR" dirty="0" err="1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survival</a:t>
            </a:r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tr-TR" altLang="tr-TR" dirty="0" err="1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improved</a:t>
            </a:r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tr-TR" altLang="tr-TR" dirty="0" err="1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from</a:t>
            </a:r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6% </a:t>
            </a:r>
            <a:r>
              <a:rPr lang="tr-TR" altLang="tr-TR" dirty="0" err="1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</a:t>
            </a:r>
            <a:r>
              <a:rPr lang="tr-TR" altLang="tr-TR" dirty="0">
                <a:solidFill>
                  <a:srgbClr val="BDC1C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33 % 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6F646-68F5-4316-98B4-BE206479625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8548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C25F1E-D515-45F8-95E6-056FEC2C1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C1F41B5-2550-41F4-A9BD-2FDC1B7E2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CEB01F-68CB-446A-BF4E-D5BC6F79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99FC7C-AE25-4EB1-A326-43355847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A0FF41B-7C3B-4492-876D-5A234F9C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0602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8AE8C3-8046-4A74-94E0-5C88B4FB2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D49B58-1059-4E06-BF91-1582C7806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93DF370-86DA-4533-92A3-0E8A533E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AEC965-28AE-416D-B53E-BF9D94F2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A9E91B6-B7A6-40D9-BA8D-3E114C13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9859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4F7E77-F347-47AE-8FC0-8B145B466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D056011-5323-48D9-8575-DD2863A80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EF2B02-CD36-456E-ABDA-07CBEEE3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1692F6-BEF2-4987-BC83-5B85B9BF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7E7065-9DCD-4169-A28A-53460A6B3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645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A3E06E-21F1-4DCF-BE97-DA90A255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7EF163-5F6B-46BA-BB2C-B61DFC3C6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F898CB-E01C-4268-9D08-4CF8F33D2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7F836C-D0E4-48EE-A021-281DA70E1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5444560-C700-436A-88BB-A441301D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54BCF99-5027-41E5-967F-0028F38EA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44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947F72-5ACF-4929-AA01-62BA62C6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5688D3-47B0-4668-BA9C-7A6FD4DBC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4E5A4B-0470-44B0-862B-B974D6CDE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BCE7A37-525C-4C0E-A83D-6C8152483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92211F1-B3BE-4B29-B20F-976927BA5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96E5842-383B-480C-85C6-838A6AA3C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0CEB500-7C5F-4018-9044-37CC9B594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B740AC0-830E-4938-AEC5-BFC4DC561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363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32326B-CBCA-45E3-B767-5FC5B516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0CC6721-939C-474A-8D02-DC4597C1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D54249B-2CA3-4008-A0C3-89327F63E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7935D83-17FB-4581-A129-4BEEF868C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645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FE1ED3F-D1F0-4C86-8A1F-043FB98B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6A83D36-9AC6-441B-8EF9-B3641E00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9B14EF-09E0-4C4C-A012-0603BCCC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53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6E8756-3FAF-4A37-B82D-BB607B4A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69BB67-9BCB-44D9-9913-0B7AB9A9E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958ADB-CBA9-4B63-BFDC-4A8CFFD01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19552B5-7B37-45DD-A519-4BB023FDF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E1803C5-A86F-4E14-8767-B56B70ED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7AFC383-5B9A-4DEB-85BF-DB5992F4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049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8E34F6-2A23-4C7A-8C34-715D1A42A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3B7F095-0A04-4B93-9E47-689F6A15B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8F97AC6-A82E-47B8-BB7B-D5213B7BA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06C1C42-095B-4633-9D4C-65167EC8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51E88E3-5CBE-4226-A92F-7CFFFC76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B9ED4B-9E52-4D8F-BD8D-263C5F56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6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8E4002-9B75-4F23-9096-D9E5CC26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B673735-4710-4DCB-A3A4-128DF0818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B40ABB-EDBE-4041-B2ED-F6523E58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FCB2CEE-1F5C-4EBC-9263-CAEFA9B4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B28F51-B573-456E-AF63-AC0F47E33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02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6EE3233-B59F-4307-9B83-B9C3E4C05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36153D3-B5E5-4272-B5C7-17C4C7B09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C24607-975E-48BF-8A0C-01363BDB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D5A64F2-1DB9-4D3F-8C26-299F2578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51C92B6-66DF-4E38-8B1A-20B9791BB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267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1683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2758" y="2419406"/>
            <a:ext cx="8926482" cy="244362"/>
          </a:xfrm>
        </p:spPr>
        <p:txBody>
          <a:bodyPr lIns="0" tIns="0" rIns="0" bIns="0"/>
          <a:lstStyle>
            <a:lvl1pPr>
              <a:defRPr sz="1588" b="1" i="0">
                <a:solidFill>
                  <a:srgbClr val="002B5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689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2758" y="2419406"/>
            <a:ext cx="8926482" cy="244362"/>
          </a:xfrm>
        </p:spPr>
        <p:txBody>
          <a:bodyPr lIns="0" tIns="0" rIns="0" bIns="0"/>
          <a:lstStyle>
            <a:lvl1pPr>
              <a:defRPr sz="1588" b="1" i="0">
                <a:solidFill>
                  <a:srgbClr val="002B5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5115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2758" y="2419406"/>
            <a:ext cx="8926482" cy="244362"/>
          </a:xfrm>
        </p:spPr>
        <p:txBody>
          <a:bodyPr lIns="0" tIns="0" rIns="0" bIns="0"/>
          <a:lstStyle>
            <a:lvl1pPr>
              <a:defRPr sz="1588" b="1" i="0">
                <a:solidFill>
                  <a:srgbClr val="002B5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7112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9909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1BDAFFE-2AC3-4FA2-A94E-A32F1A27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6E93A3-FB85-40F1-9B5E-8004D0C21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46370E4-7BF0-42EC-A7EA-7E74F56B6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CB670-4149-45E8-8564-F5D2CA369B53}" type="datetimeFigureOut">
              <a:rPr lang="tr-TR" smtClean="0"/>
              <a:t>20.05.2022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733A66-42CF-4CE2-8D4C-34046DB90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96349F-3835-4E8C-A7C4-7524A5C84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32106-81CD-4BC7-93C9-3930363027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123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400520" y="1720114"/>
            <a:ext cx="5386339" cy="39209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346363" y="887505"/>
            <a:ext cx="11471564" cy="0"/>
          </a:xfrm>
          <a:custGeom>
            <a:avLst/>
            <a:gdLst/>
            <a:ahLst/>
            <a:cxnLst/>
            <a:rect l="l" t="t" r="r" b="b"/>
            <a:pathLst>
              <a:path w="9464040">
                <a:moveTo>
                  <a:pt x="0" y="0"/>
                </a:moveTo>
                <a:lnTo>
                  <a:pt x="9464040" y="0"/>
                </a:lnTo>
              </a:path>
            </a:pathLst>
          </a:custGeom>
          <a:ln w="22225">
            <a:solidFill>
              <a:srgbClr val="005B99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2758" y="2419406"/>
            <a:ext cx="8926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2B5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344" y="1251921"/>
            <a:ext cx="11506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6671" y="6576678"/>
            <a:ext cx="9073188" cy="81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7"/>
              </a:spcBef>
            </a:pPr>
            <a:r>
              <a:rPr lang="en-US"/>
              <a:t>Version </a:t>
            </a:r>
            <a:r>
              <a:rPr lang="en-US" spc="-4"/>
              <a:t>5.2022 </a:t>
            </a:r>
            <a:r>
              <a:rPr lang="en-US"/>
              <a:t>© </a:t>
            </a:r>
            <a:r>
              <a:rPr lang="en-US" spc="-4"/>
              <a:t>2022 National Comprehensive Cancer Network</a:t>
            </a:r>
            <a:r>
              <a:rPr lang="en-US" spc="-6" baseline="34722"/>
              <a:t>© </a:t>
            </a:r>
            <a:r>
              <a:rPr lang="en-US" spc="-4"/>
              <a:t>(NCCN</a:t>
            </a:r>
            <a:r>
              <a:rPr lang="en-US" spc="-6" baseline="34722"/>
              <a:t>©</a:t>
            </a:r>
            <a:r>
              <a:rPr lang="en-US" spc="-4"/>
              <a:t>), All </a:t>
            </a:r>
            <a:r>
              <a:rPr lang="en-US"/>
              <a:t>rights </a:t>
            </a:r>
            <a:r>
              <a:rPr lang="en-US" spc="-4"/>
              <a:t>reserved. NCCN Guidelines® </a:t>
            </a:r>
            <a:r>
              <a:rPr lang="en-US"/>
              <a:t>and this </a:t>
            </a:r>
            <a:r>
              <a:rPr lang="en-US" spc="-4"/>
              <a:t>illustration </a:t>
            </a:r>
            <a:r>
              <a:rPr lang="en-US" spc="-9"/>
              <a:t>may </a:t>
            </a:r>
            <a:r>
              <a:rPr lang="en-US"/>
              <a:t>not be </a:t>
            </a:r>
            <a:r>
              <a:rPr lang="en-US" spc="-4"/>
              <a:t>reproduced </a:t>
            </a:r>
            <a:r>
              <a:rPr lang="en-US" spc="4"/>
              <a:t>in </a:t>
            </a:r>
            <a:r>
              <a:rPr lang="en-US" spc="-4"/>
              <a:t>any </a:t>
            </a:r>
            <a:r>
              <a:rPr lang="en-US"/>
              <a:t>form</a:t>
            </a:r>
            <a:r>
              <a:rPr lang="en-US" spc="84"/>
              <a:t> </a:t>
            </a:r>
            <a:r>
              <a:rPr lang="en-US" spc="-4"/>
              <a:t>without the express written permission </a:t>
            </a:r>
            <a:r>
              <a:rPr lang="en-US"/>
              <a:t>of </a:t>
            </a:r>
            <a:r>
              <a:rPr lang="en-US" spc="-4"/>
              <a:t>NCCN.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86220" y="6471237"/>
            <a:ext cx="562647" cy="14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206"/>
            <a:r>
              <a:rPr lang="tr-TR"/>
              <a:t>MS-</a:t>
            </a:r>
            <a:fld id="{81D60167-4931-47E6-BA6A-407CBD079E47}" type="slidenum">
              <a:rPr smtClean="0"/>
              <a:pPr marL="11206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537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g"/><Relationship Id="rId4" Type="http://schemas.openxmlformats.org/officeDocument/2006/relationships/image" Target="../media/image3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jp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jp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jp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jp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hyperlink" Target="http://www.nccn.org/patients" TargetMode="External"/><Relationship Id="rId2" Type="http://schemas.openxmlformats.org/officeDocument/2006/relationships/hyperlink" Target="https://www.nccn.org/home" TargetMode="Externa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8" Type="http://schemas.openxmlformats.org/officeDocument/2006/relationships/image" Target="../media/image60.png"/><Relationship Id="rId3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nccn.org/guidelines/category_1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nccn.org/guidelines/category_1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nccn.org/guidelines/category_1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nccn.org/guidelines/category_1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nccn.org/guidelines/category_1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: Çapraz Köşeleri Yuvarlatılmış 10">
            <a:extLst>
              <a:ext uri="{FF2B5EF4-FFF2-40B4-BE49-F238E27FC236}">
                <a16:creationId xmlns:a16="http://schemas.microsoft.com/office/drawing/2014/main" id="{C3AEE1E4-7761-4496-A9E4-76F5620AB750}"/>
              </a:ext>
            </a:extLst>
          </p:cNvPr>
          <p:cNvSpPr/>
          <p:nvPr/>
        </p:nvSpPr>
        <p:spPr>
          <a:xfrm>
            <a:off x="1480621" y="3347087"/>
            <a:ext cx="9230751" cy="1291415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2C69200-2997-416A-963E-BE2316C86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3" y="5289452"/>
            <a:ext cx="1527438" cy="141169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0FF01949-F749-48A5-A66D-37BBABDB4F6D}"/>
              </a:ext>
            </a:extLst>
          </p:cNvPr>
          <p:cNvSpPr txBox="1"/>
          <p:nvPr/>
        </p:nvSpPr>
        <p:spPr>
          <a:xfrm>
            <a:off x="8890783" y="6185332"/>
            <a:ext cx="3154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C0000"/>
                </a:solidFill>
                <a:latin typeface="Lucida Handwriting" panose="03010101010101010101" pitchFamily="66" charset="0"/>
                <a:ea typeface="Kigelia Light" panose="020B0502040204020203" pitchFamily="34" charset="0"/>
                <a:cs typeface="LilyUPC" panose="020B0502040204020203" pitchFamily="34" charset="-34"/>
              </a:rPr>
              <a:t>« KÖKTEN ÇÖZÜM »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576898E-AE14-4785-A1ED-A0D7C7A64C41}"/>
              </a:ext>
            </a:extLst>
          </p:cNvPr>
          <p:cNvSpPr txBox="1"/>
          <p:nvPr/>
        </p:nvSpPr>
        <p:spPr>
          <a:xfrm>
            <a:off x="1019832" y="3347087"/>
            <a:ext cx="10152331" cy="3354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GERİATRİK MULTİPL MYELOM HASTALARINDA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GÜNCEL TEDAVİLER</a:t>
            </a:r>
            <a:endParaRPr lang="tr-TR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24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Kişiselleştirilmiş-Hedeflenmiş Tedaviler )</a:t>
            </a:r>
            <a:endParaRPr lang="tr-T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Osman İlhan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www.osmanilhan.com/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köktençözüm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Mayıs 2022 İzmir</a:t>
            </a:r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FF9B77D3-6B36-4993-89D2-840446114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0"/>
          <a:stretch/>
        </p:blipFill>
        <p:spPr>
          <a:xfrm>
            <a:off x="1480625" y="197824"/>
            <a:ext cx="9230750" cy="3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8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ikdörtgen: Çapraz Köşeleri Yuvarlatılmış 17">
            <a:extLst>
              <a:ext uri="{FF2B5EF4-FFF2-40B4-BE49-F238E27FC236}">
                <a16:creationId xmlns:a16="http://schemas.microsoft.com/office/drawing/2014/main" id="{C0A08A36-8945-4E10-8E1B-815C9C54143E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1844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/>
          </a:p>
          <a:p>
            <a:pPr marL="0" indent="0">
              <a:buNone/>
            </a:pPr>
            <a:r>
              <a:rPr lang="x-none" dirty="0"/>
              <a:t>Sarah Newbury, 34 y K hasta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x-none" dirty="0"/>
              <a:t>alsizlik ve çoklu kırıklara bağlı kemik ağrıları</a:t>
            </a:r>
            <a:endParaRPr lang="tr-TR" dirty="0"/>
          </a:p>
          <a:p>
            <a:pPr marL="0" indent="0" algn="ctr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</a:t>
            </a:fld>
            <a:endParaRPr lang="tr-TR" dirty="0"/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3284E6ED-F677-478E-B9CE-F061C4C29D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1" t="8694" r="13361" b="7160"/>
          <a:stretch/>
        </p:blipFill>
        <p:spPr>
          <a:xfrm>
            <a:off x="542776" y="1733752"/>
            <a:ext cx="8657585" cy="327434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0AABAEE-FB7C-42A3-94AC-0AF3F7E57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kdörtgen: Çapraz Köşeleri Yuvarlatılmış 21">
            <a:extLst>
              <a:ext uri="{FF2B5EF4-FFF2-40B4-BE49-F238E27FC236}">
                <a16:creationId xmlns:a16="http://schemas.microsoft.com/office/drawing/2014/main" id="{A8280DB8-0D00-45F5-8BAA-6C3AE0C32274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F60F4D6B-0325-4EBF-BFFD-70130141B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703" y="3014004"/>
            <a:ext cx="4957691" cy="234838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4400" dirty="0">
                <a:solidFill>
                  <a:schemeClr val="bg1"/>
                </a:solidFill>
              </a:rPr>
              <a:t>MM bir tek hastalık değildir….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sz="2800" dirty="0"/>
              <a:t>Tanıda ve nükste genomik olaylara ve klonal değişikliklere bağlı olarak çok kompleks</a:t>
            </a:r>
          </a:p>
          <a:p>
            <a:r>
              <a:rPr lang="x-none" sz="2800" dirty="0"/>
              <a:t>Tek tanım hepsine uymaz… </a:t>
            </a:r>
            <a:r>
              <a:rPr lang="en-US" sz="2800" dirty="0"/>
              <a:t>V</a:t>
            </a:r>
            <a:r>
              <a:rPr lang="x-none" sz="2800" dirty="0"/>
              <a:t>e RRMM mutasyonel yük çok büyüktür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</a:t>
            </a:fld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08235B5-20D6-4169-8BB8-3F024E8D9ADC}"/>
              </a:ext>
            </a:extLst>
          </p:cNvPr>
          <p:cNvSpPr txBox="1"/>
          <p:nvPr/>
        </p:nvSpPr>
        <p:spPr>
          <a:xfrm>
            <a:off x="7104185" y="3429000"/>
            <a:ext cx="4805210" cy="259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800" dirty="0"/>
              <a:t>Tedavinin uzun dönem sonuçlara etkisi:</a:t>
            </a:r>
          </a:p>
          <a:p>
            <a:endParaRPr lang="x-none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x-none" sz="1800" dirty="0"/>
              <a:t>Mutasyonel çoğalma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x-none" sz="1800" dirty="0"/>
              <a:t>Enfeksiyonlar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x-none" sz="1800" dirty="0"/>
              <a:t>Komplikasyonlar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x-none" sz="1800" dirty="0"/>
              <a:t>Miyelosüpresyon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x-none" sz="1800" dirty="0"/>
              <a:t>Son organ hasarı (renal, kardiyak, pulmoner, vasküler, PNP)</a:t>
            </a:r>
          </a:p>
          <a:p>
            <a:endParaRPr lang="tr-TR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32BE6C8-B1CA-44C8-8EB8-FFB3643F9F2C}"/>
              </a:ext>
            </a:extLst>
          </p:cNvPr>
          <p:cNvSpPr txBox="1"/>
          <p:nvPr/>
        </p:nvSpPr>
        <p:spPr>
          <a:xfrm>
            <a:off x="838200" y="5426120"/>
            <a:ext cx="230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800" dirty="0"/>
              <a:t>Progresyonun 3 dekadı</a:t>
            </a:r>
          </a:p>
        </p:txBody>
      </p:sp>
      <p:cxnSp>
        <p:nvCxnSpPr>
          <p:cNvPr id="17" name="Straight Arrow Connector 6">
            <a:extLst>
              <a:ext uri="{FF2B5EF4-FFF2-40B4-BE49-F238E27FC236}">
                <a16:creationId xmlns:a16="http://schemas.microsoft.com/office/drawing/2014/main" id="{214EB777-59E9-41B5-B09A-92B6997BB96E}"/>
              </a:ext>
            </a:extLst>
          </p:cNvPr>
          <p:cNvCxnSpPr>
            <a:cxnSpLocks/>
          </p:cNvCxnSpPr>
          <p:nvPr/>
        </p:nvCxnSpPr>
        <p:spPr>
          <a:xfrm>
            <a:off x="3143036" y="5610786"/>
            <a:ext cx="3291840" cy="0"/>
          </a:xfrm>
          <a:prstGeom prst="straightConnector1">
            <a:avLst/>
          </a:prstGeom>
          <a:ln>
            <a:solidFill>
              <a:srgbClr val="CC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FEC490B-615F-43E6-90CE-086F604039EF}"/>
              </a:ext>
            </a:extLst>
          </p:cNvPr>
          <p:cNvSpPr txBox="1"/>
          <p:nvPr/>
        </p:nvSpPr>
        <p:spPr>
          <a:xfrm>
            <a:off x="3096144" y="5737344"/>
            <a:ext cx="45379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400" dirty="0"/>
              <a:t>Risk stratifikasyonu, klonal heterojenitenin anlaşılması…</a:t>
            </a:r>
          </a:p>
          <a:p>
            <a:r>
              <a:rPr lang="x-none" sz="1400" dirty="0"/>
              <a:t>Güncel ilaçlar ile tedavinin kişileştirilmesi</a:t>
            </a:r>
          </a:p>
          <a:p>
            <a:endParaRPr lang="tr-TR" sz="1400" dirty="0"/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93321499-A3D8-461F-AC70-CAEBE4ECA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82" y="6384223"/>
            <a:ext cx="2508895" cy="342122"/>
          </a:xfrm>
          <a:prstGeom prst="rect">
            <a:avLst/>
          </a:prstGeom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C397E4F0-86DF-48D5-B564-0BCBBAFD6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60" y="6646900"/>
            <a:ext cx="1388738" cy="204895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8EAF07E3-E0D6-4B4A-AFBE-1A2445093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5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</a:t>
            </a:fld>
            <a:endParaRPr lang="tr-TR" dirty="0"/>
          </a:p>
        </p:txBody>
      </p:sp>
      <p:pic>
        <p:nvPicPr>
          <p:cNvPr id="8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460A06D-2A2E-4BDD-99C4-6E23FD448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09" t="26117" r="21815" b="34308"/>
          <a:stretch/>
        </p:blipFill>
        <p:spPr>
          <a:xfrm>
            <a:off x="395147" y="762423"/>
            <a:ext cx="9869799" cy="533315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0044EE5-1202-4FB3-8321-0EF8FFDE2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7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CF8A25EF-175D-44BB-B78C-450C9F69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243"/>
            <a:ext cx="2391018" cy="623744"/>
          </a:xfrm>
          <a:prstGeom prst="rect">
            <a:avLst/>
          </a:prstGeom>
        </p:spPr>
      </p:pic>
      <p:sp>
        <p:nvSpPr>
          <p:cNvPr id="19" name="Dikdörtgen: Çapraz Köşeleri Yuvarlatılmış 18">
            <a:extLst>
              <a:ext uri="{FF2B5EF4-FFF2-40B4-BE49-F238E27FC236}">
                <a16:creationId xmlns:a16="http://schemas.microsoft.com/office/drawing/2014/main" id="{11FB6A24-AC2E-4EFF-B641-3C703046B7AA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mSMART-Aktif</a:t>
            </a:r>
            <a:r>
              <a:rPr lang="en-US" dirty="0">
                <a:solidFill>
                  <a:schemeClr val="bg1"/>
                </a:solidFill>
              </a:rPr>
              <a:t> MM </a:t>
            </a:r>
            <a:r>
              <a:rPr lang="en-US" dirty="0" err="1">
                <a:solidFill>
                  <a:schemeClr val="bg1"/>
                </a:solidFill>
              </a:rPr>
              <a:t>Sınıflandırması</a:t>
            </a:r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tr-TR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A994AFB5-21F6-4371-A4DB-23E50A5F7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101604"/>
            <a:ext cx="5157787" cy="823912"/>
          </a:xfrm>
        </p:spPr>
        <p:txBody>
          <a:bodyPr/>
          <a:lstStyle/>
          <a:p>
            <a:r>
              <a:rPr lang="tr-TR" dirty="0"/>
              <a:t>Yüksek Risk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7" name="Metin Yer Tutucusu 6">
            <a:extLst>
              <a:ext uri="{FF2B5EF4-FFF2-40B4-BE49-F238E27FC236}">
                <a16:creationId xmlns:a16="http://schemas.microsoft.com/office/drawing/2014/main" id="{0E122F96-F377-4DDD-8966-D315C4E00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28779" y="1099407"/>
            <a:ext cx="5183188" cy="823912"/>
          </a:xfrm>
        </p:spPr>
        <p:txBody>
          <a:bodyPr/>
          <a:lstStyle/>
          <a:p>
            <a:r>
              <a:rPr lang="tr-TR" dirty="0"/>
              <a:t>Standart Risk</a:t>
            </a:r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</a:t>
            </a:fld>
            <a:endParaRPr lang="tr-TR" dirty="0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4D612F9E-20E7-4C77-8A20-A00842553EBA}"/>
              </a:ext>
            </a:extLst>
          </p:cNvPr>
          <p:cNvSpPr txBox="1"/>
          <p:nvPr/>
        </p:nvSpPr>
        <p:spPr>
          <a:xfrm>
            <a:off x="838200" y="2007965"/>
            <a:ext cx="3997569" cy="3416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x-none" dirty="0"/>
              <a:t>Yüksek Risk Genetik Bozukluklar</a:t>
            </a:r>
          </a:p>
          <a:p>
            <a:pPr>
              <a:buClr>
                <a:srgbClr val="0070C0"/>
              </a:buClr>
            </a:pPr>
            <a:endParaRPr lang="x-none" dirty="0"/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x-none" dirty="0"/>
              <a:t>(4;14)</a:t>
            </a:r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x-none" dirty="0"/>
              <a:t>(14;16)</a:t>
            </a:r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x-none" dirty="0"/>
              <a:t>(14;20)</a:t>
            </a:r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x-none" dirty="0"/>
              <a:t>Del 17p</a:t>
            </a:r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en-US" dirty="0"/>
              <a:t>p</a:t>
            </a:r>
            <a:r>
              <a:rPr lang="x-none" dirty="0"/>
              <a:t>53 mutasyonu</a:t>
            </a:r>
          </a:p>
          <a:p>
            <a:pPr marL="285750" indent="-285750">
              <a:buClr>
                <a:srgbClr val="0070C0"/>
              </a:buClr>
              <a:buFont typeface="Wingdings" pitchFamily="2" charset="2"/>
              <a:buChar char="Ø"/>
            </a:pPr>
            <a:r>
              <a:rPr lang="x-none" dirty="0"/>
              <a:t>1q kazanımı</a:t>
            </a:r>
          </a:p>
          <a:p>
            <a:pPr>
              <a:buClr>
                <a:srgbClr val="0070C0"/>
              </a:buClr>
            </a:pPr>
            <a:endParaRPr lang="x-none" dirty="0"/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x-none" dirty="0"/>
              <a:t>RISS Evre 3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x-none" dirty="0"/>
              <a:t>Yüksek S-fazında PH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x-none" dirty="0"/>
              <a:t>GEP: yüksek risk imzası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F32E3F15-D77E-4334-8357-86B770774B7A}"/>
              </a:ext>
            </a:extLst>
          </p:cNvPr>
          <p:cNvSpPr txBox="1"/>
          <p:nvPr/>
        </p:nvSpPr>
        <p:spPr>
          <a:xfrm>
            <a:off x="6176900" y="2003920"/>
            <a:ext cx="2567354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Diğerleri:</a:t>
            </a:r>
          </a:p>
          <a:p>
            <a:endParaRPr lang="x-none" dirty="0"/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x-none" dirty="0"/>
              <a:t>Trizomiler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x-none" dirty="0"/>
              <a:t>(11;14)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x-none" dirty="0"/>
              <a:t>(6;14)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5F35B5F3-86CF-48BA-A626-828B9071CDEF}"/>
              </a:ext>
            </a:extLst>
          </p:cNvPr>
          <p:cNvSpPr txBox="1"/>
          <p:nvPr/>
        </p:nvSpPr>
        <p:spPr>
          <a:xfrm>
            <a:off x="1926301" y="5542179"/>
            <a:ext cx="8404956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>
                <a:solidFill>
                  <a:srgbClr val="7030A0"/>
                </a:solidFill>
              </a:rPr>
              <a:t>Double Hit Miyelom: </a:t>
            </a:r>
            <a:r>
              <a:rPr lang="x-none" dirty="0"/>
              <a:t>Her hangi 2 yüksek risk genetik bzk</a:t>
            </a:r>
          </a:p>
          <a:p>
            <a:endParaRPr lang="x-none" dirty="0"/>
          </a:p>
          <a:p>
            <a:r>
              <a:rPr lang="x-none" dirty="0">
                <a:solidFill>
                  <a:srgbClr val="7030A0"/>
                </a:solidFill>
              </a:rPr>
              <a:t>Triple Hit Miyelom: </a:t>
            </a:r>
            <a:r>
              <a:rPr lang="x-none" dirty="0"/>
              <a:t>≥3 yüksek risk genetik bzk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6184D7A9-0458-4394-A1D0-5E70AF3A6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2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: Çapraz Köşeleri Yuvarlatılmış 13">
            <a:extLst>
              <a:ext uri="{FF2B5EF4-FFF2-40B4-BE49-F238E27FC236}">
                <a16:creationId xmlns:a16="http://schemas.microsoft.com/office/drawing/2014/main" id="{0F712AD4-029A-4A2D-8272-225E1EE2F995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400" dirty="0">
                <a:solidFill>
                  <a:schemeClr val="bg1"/>
                </a:solidFill>
              </a:rPr>
              <a:t>Mevcut Belirteçlerin Kombinasyonu = Kantitatif Risk</a:t>
            </a:r>
            <a:endParaRPr lang="tr-TR" sz="34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</a:t>
            </a:fld>
            <a:endParaRPr lang="tr-TR" dirty="0"/>
          </a:p>
        </p:txBody>
      </p:sp>
      <p:pic>
        <p:nvPicPr>
          <p:cNvPr id="12" name="Picture 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8624B9C-4D7B-4AB9-B868-21C4A47EB7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79" t="26719" r="20128" b="26511"/>
          <a:stretch/>
        </p:blipFill>
        <p:spPr>
          <a:xfrm>
            <a:off x="542776" y="1870075"/>
            <a:ext cx="9973849" cy="4306888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A577DFC-E2F5-4FC3-9D27-832185386238}"/>
              </a:ext>
            </a:extLst>
          </p:cNvPr>
          <p:cNvSpPr txBox="1"/>
          <p:nvPr/>
        </p:nvSpPr>
        <p:spPr>
          <a:xfrm>
            <a:off x="8402476" y="635127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/>
              <a:t>Leukemia 2017;34:3091-96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EA5FFF78-1025-4232-B1BD-AD6CC5A11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0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merging immunotherapies in multiple myeloma | The BMJ">
            <a:extLst>
              <a:ext uri="{FF2B5EF4-FFF2-40B4-BE49-F238E27FC236}">
                <a16:creationId xmlns:a16="http://schemas.microsoft.com/office/drawing/2014/main" id="{A40FD620-E080-457A-AE17-AADF0151D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8" y="322058"/>
            <a:ext cx="9315873" cy="603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7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E7F4155-16F1-4003-989C-825C2DC01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5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: Çapraz Köşeleri Yuvarlatılmış 14">
            <a:extLst>
              <a:ext uri="{FF2B5EF4-FFF2-40B4-BE49-F238E27FC236}">
                <a16:creationId xmlns:a16="http://schemas.microsoft.com/office/drawing/2014/main" id="{346595FC-911F-4373-89AB-A3B8839DFE92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MM’da</a:t>
            </a:r>
            <a:r>
              <a:rPr lang="en-US" dirty="0">
                <a:solidFill>
                  <a:schemeClr val="bg1"/>
                </a:solidFill>
              </a:rPr>
              <a:t> ‘</a:t>
            </a:r>
            <a:r>
              <a:rPr lang="en-US" dirty="0" err="1">
                <a:solidFill>
                  <a:schemeClr val="bg1"/>
                </a:solidFill>
              </a:rPr>
              <a:t>Kür</a:t>
            </a:r>
            <a:r>
              <a:rPr lang="en-US" dirty="0">
                <a:solidFill>
                  <a:schemeClr val="bg1"/>
                </a:solidFill>
              </a:rPr>
              <a:t>’ </a:t>
            </a:r>
            <a:r>
              <a:rPr lang="en-US" dirty="0" err="1">
                <a:solidFill>
                  <a:schemeClr val="bg1"/>
                </a:solidFill>
              </a:rPr>
              <a:t>Tanımı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8</a:t>
            </a:fld>
            <a:endParaRPr lang="tr-TR" dirty="0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FB5E4BCC-A8F3-431D-8837-40F738913D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306"/>
          <a:stretch/>
        </p:blipFill>
        <p:spPr>
          <a:xfrm>
            <a:off x="306275" y="1870075"/>
            <a:ext cx="9002166" cy="4398760"/>
          </a:xfrm>
          <a:prstGeom prst="rect">
            <a:avLst/>
          </a:prstGeom>
          <a:noFill/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F5441CC5-BD64-47E2-8F46-FFD5D19EA61F}"/>
              </a:ext>
            </a:extLst>
          </p:cNvPr>
          <p:cNvSpPr txBox="1"/>
          <p:nvPr/>
        </p:nvSpPr>
        <p:spPr>
          <a:xfrm>
            <a:off x="838200" y="2452470"/>
            <a:ext cx="177999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x-none" sz="1600" dirty="0"/>
              <a:t>Hastalık kanıtının olmaması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E6A32F5-62BD-4CD4-AA35-DE16C1064C6E}"/>
              </a:ext>
            </a:extLst>
          </p:cNvPr>
          <p:cNvSpPr txBox="1"/>
          <p:nvPr/>
        </p:nvSpPr>
        <p:spPr>
          <a:xfrm>
            <a:off x="2999356" y="2452470"/>
            <a:ext cx="160606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x-none" sz="1600" dirty="0"/>
              <a:t>Tedavisiz olma</a:t>
            </a:r>
          </a:p>
          <a:p>
            <a:pPr algn="ctr"/>
            <a:endParaRPr lang="x-none" sz="1600" dirty="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8F31337-0764-4F8A-A4D3-AABD8A942EDF}"/>
              </a:ext>
            </a:extLst>
          </p:cNvPr>
          <p:cNvSpPr txBox="1"/>
          <p:nvPr/>
        </p:nvSpPr>
        <p:spPr>
          <a:xfrm>
            <a:off x="4986578" y="2452470"/>
            <a:ext cx="18780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x-none" sz="1400" dirty="0"/>
              <a:t>Hastalığa bağlı sınırlı veya hiç komorbiditenin olmaması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528A30F6-FC03-4FD9-9F54-72D451D37B9E}"/>
              </a:ext>
            </a:extLst>
          </p:cNvPr>
          <p:cNvSpPr txBox="1"/>
          <p:nvPr/>
        </p:nvSpPr>
        <p:spPr>
          <a:xfrm>
            <a:off x="7245775" y="2452470"/>
            <a:ext cx="187803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x-none" sz="1400" dirty="0"/>
              <a:t>Mortalitenin yaş eşleşmeli popülasyonla benzer olması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B3D5BF68-116F-4D9F-801A-E49EF742B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5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Çapraz Köşeleri Yuvarlatılmış 3">
            <a:extLst>
              <a:ext uri="{FF2B5EF4-FFF2-40B4-BE49-F238E27FC236}">
                <a16:creationId xmlns:a16="http://schemas.microsoft.com/office/drawing/2014/main" id="{C90F22B9-0918-4AC0-BF47-55903289374B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3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MM’da</a:t>
            </a:r>
            <a:r>
              <a:rPr lang="en-US" dirty="0">
                <a:solidFill>
                  <a:schemeClr val="bg1"/>
                </a:solidFill>
              </a:rPr>
              <a:t> ‘</a:t>
            </a:r>
            <a:r>
              <a:rPr lang="en-US" dirty="0" err="1">
                <a:solidFill>
                  <a:schemeClr val="bg1"/>
                </a:solidFill>
              </a:rPr>
              <a:t>Kür</a:t>
            </a:r>
            <a:r>
              <a:rPr lang="en-US" dirty="0">
                <a:solidFill>
                  <a:schemeClr val="bg1"/>
                </a:solidFill>
              </a:rPr>
              <a:t>’ ???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9</a:t>
            </a:fld>
            <a:endParaRPr lang="tr-TR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FF8B2DD-41A3-4F32-B644-F53BEF23E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9" t="14581" r="4440"/>
          <a:stretch/>
        </p:blipFill>
        <p:spPr>
          <a:xfrm>
            <a:off x="492948" y="1693225"/>
            <a:ext cx="7171584" cy="4663125"/>
          </a:xfrm>
          <a:prstGeom prst="rect">
            <a:avLst/>
          </a:prstGeom>
          <a:noFill/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267F6231-347B-4040-9A6D-EB9C0500DE71}"/>
              </a:ext>
            </a:extLst>
          </p:cNvPr>
          <p:cNvSpPr txBox="1"/>
          <p:nvPr/>
        </p:nvSpPr>
        <p:spPr>
          <a:xfrm>
            <a:off x="7411876" y="6356350"/>
            <a:ext cx="373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/>
              <a:t>Advances in Oncology 2022:159-169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9B53D233-D198-4681-B67F-02D6A5AC2FFC}"/>
              </a:ext>
            </a:extLst>
          </p:cNvPr>
          <p:cNvSpPr txBox="1"/>
          <p:nvPr/>
        </p:nvSpPr>
        <p:spPr>
          <a:xfrm>
            <a:off x="2951871" y="1975453"/>
            <a:ext cx="381468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x-none" dirty="0"/>
              <a:t>8-10 y PFS verebilen yanıtlı hastalar</a:t>
            </a:r>
          </a:p>
          <a:p>
            <a:endParaRPr lang="x-none" dirty="0"/>
          </a:p>
          <a:p>
            <a:endParaRPr lang="x-none" dirty="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1E5D45B-D2DA-40C1-B8B8-C2606204DC7F}"/>
              </a:ext>
            </a:extLst>
          </p:cNvPr>
          <p:cNvSpPr txBox="1"/>
          <p:nvPr/>
        </p:nvSpPr>
        <p:spPr>
          <a:xfrm>
            <a:off x="678766" y="3468079"/>
            <a:ext cx="48779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x-none" dirty="0"/>
              <a:t>Lenalidomid idamesinin 1. yılında MKH(+)’liğinin MKH(-)’e döndüğü hastalar</a:t>
            </a:r>
          </a:p>
          <a:p>
            <a:endParaRPr lang="x-none" dirty="0"/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8723EF4D-0A57-4CC9-9BE6-461AA749F487}"/>
              </a:ext>
            </a:extLst>
          </p:cNvPr>
          <p:cNvSpPr txBox="1"/>
          <p:nvPr/>
        </p:nvSpPr>
        <p:spPr>
          <a:xfrm>
            <a:off x="2951871" y="5054666"/>
            <a:ext cx="405384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x-none" dirty="0"/>
              <a:t>üreğen MRD(-)’liği için yaklaşık 4-yıllık PFS verebilen hastalar </a:t>
            </a:r>
          </a:p>
          <a:p>
            <a:endParaRPr lang="x-none" dirty="0"/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89E17D01-5AE3-4454-83FB-1EFB65D5C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86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40000"/>
              </a:lnSpc>
            </a:pPr>
            <a:r>
              <a:rPr lang="tr-TR" altLang="tr-TR" sz="2800" b="0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tr-TR" altLang="tr-TR" sz="2800" b="0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Myeloma</a:t>
            </a:r>
            <a:r>
              <a:rPr lang="tr-TR" altLang="tr-TR" sz="2800" b="0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yaşlı hastalığıdır</a:t>
            </a:r>
          </a:p>
          <a:p>
            <a:pPr marL="0" indent="0">
              <a:lnSpc>
                <a:spcPct val="140000"/>
              </a:lnSpc>
            </a:pPr>
            <a:r>
              <a:rPr lang="tr-TR" altLang="tr-TR" sz="2800" b="0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Yaşla olasılığı artar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10</a:t>
            </a:fld>
            <a:endParaRPr lang="tr-TR" dirty="0"/>
          </a:p>
        </p:txBody>
      </p:sp>
      <p:pic>
        <p:nvPicPr>
          <p:cNvPr id="8" name="Picture 5" descr="ImageVaultHandler">
            <a:extLst>
              <a:ext uri="{FF2B5EF4-FFF2-40B4-BE49-F238E27FC236}">
                <a16:creationId xmlns:a16="http://schemas.microsoft.com/office/drawing/2014/main" id="{C1828C5F-5D10-4AF2-A45D-CA4F99122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7" y="3429000"/>
            <a:ext cx="5857727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seniorcarecorner.com/wp-content/uploads/2013/10/aging-process.jpg">
            <a:extLst>
              <a:ext uri="{FF2B5EF4-FFF2-40B4-BE49-F238E27FC236}">
                <a16:creationId xmlns:a16="http://schemas.microsoft.com/office/drawing/2014/main" id="{7121253C-BE41-48D9-B791-D6987171C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93" y="2001105"/>
            <a:ext cx="4175858" cy="417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ikdörtgen: Çapraz Köşeleri Yuvarlatılmış 11">
            <a:extLst>
              <a:ext uri="{FF2B5EF4-FFF2-40B4-BE49-F238E27FC236}">
                <a16:creationId xmlns:a16="http://schemas.microsoft.com/office/drawing/2014/main" id="{AB7DDF9E-DB27-409A-9D1E-8D9C345E1F8F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A225062E-9C55-4A5F-850F-5E1AF2CB7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70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4B516EC4-56C2-426F-A0E6-A66F52311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68" y="322057"/>
            <a:ext cx="10238759" cy="60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11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62B882A-C72D-4B55-9A5A-98FBF66DC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0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A07C7A37-AFC7-4E33-A188-811C672462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 t="24070"/>
          <a:stretch/>
        </p:blipFill>
        <p:spPr bwMode="auto">
          <a:xfrm>
            <a:off x="2224065" y="1690688"/>
            <a:ext cx="7743870" cy="475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Multiple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Myeloma</a:t>
            </a:r>
            <a:r>
              <a:rPr lang="tr-TR" dirty="0">
                <a:solidFill>
                  <a:schemeClr val="bg1"/>
                </a:solidFill>
              </a:rPr>
              <a:t> Epidemiyoloji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12</a:t>
            </a:fld>
            <a:endParaRPr lang="tr-TR" dirty="0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EBD66F0-A178-49FA-9D6A-D9905054D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6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B0766B6F-E5F7-4839-A3E0-D83A4ADE0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1206" r="1463" b="340"/>
          <a:stretch/>
        </p:blipFill>
        <p:spPr bwMode="auto">
          <a:xfrm>
            <a:off x="1735015" y="1520086"/>
            <a:ext cx="8721970" cy="533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Hastalık Seyri ve Tanısal Kriter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13</a:t>
            </a:fld>
            <a:endParaRPr lang="tr-TR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BF76D1E-EC8B-4F22-8120-01E672E5DA54}"/>
              </a:ext>
            </a:extLst>
          </p:cNvPr>
          <p:cNvSpPr/>
          <p:nvPr/>
        </p:nvSpPr>
        <p:spPr>
          <a:xfrm>
            <a:off x="3581400" y="1364568"/>
            <a:ext cx="4802945" cy="309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FF6B324E-8AFE-4A79-BE97-0DA78A69E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MM Tanısal ve </a:t>
            </a:r>
            <a:r>
              <a:rPr lang="tr-TR" dirty="0" err="1">
                <a:solidFill>
                  <a:schemeClr val="bg1"/>
                </a:solidFill>
              </a:rPr>
              <a:t>İzlemsel</a:t>
            </a:r>
            <a:r>
              <a:rPr lang="tr-TR" dirty="0">
                <a:solidFill>
                  <a:schemeClr val="bg1"/>
                </a:solidFill>
              </a:rPr>
              <a:t> Değerlendirme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14</a:t>
            </a:fld>
            <a:endParaRPr lang="tr-TR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64B15FAA-CE66-42F6-96BC-4A4959C90A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4"/>
          <a:stretch/>
        </p:blipFill>
        <p:spPr bwMode="auto">
          <a:xfrm>
            <a:off x="1524000" y="1793965"/>
            <a:ext cx="9144000" cy="47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A2365B36-55F3-41D5-9F62-3AEB2301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44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 12">
            <a:extLst>
              <a:ext uri="{FF2B5EF4-FFF2-40B4-BE49-F238E27FC236}">
                <a16:creationId xmlns:a16="http://schemas.microsoft.com/office/drawing/2014/main" id="{61C76A4E-88D3-4DD5-A215-A06A0A0EFF83}"/>
              </a:ext>
            </a:extLst>
          </p:cNvPr>
          <p:cNvGrpSpPr>
            <a:grpSpLocks/>
          </p:cNvGrpSpPr>
          <p:nvPr/>
        </p:nvGrpSpPr>
        <p:grpSpPr bwMode="auto">
          <a:xfrm>
            <a:off x="647114" y="1291122"/>
            <a:ext cx="10283483" cy="5097151"/>
            <a:chOff x="701753" y="1487422"/>
            <a:chExt cx="10919634" cy="5069287"/>
          </a:xfrm>
        </p:grpSpPr>
        <p:pic>
          <p:nvPicPr>
            <p:cNvPr id="12" name="Resim 4">
              <a:extLst>
                <a:ext uri="{FF2B5EF4-FFF2-40B4-BE49-F238E27FC236}">
                  <a16:creationId xmlns:a16="http://schemas.microsoft.com/office/drawing/2014/main" id="{3E89F82D-6AF3-4A6E-A3EA-12AAD902A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387" y="1487422"/>
              <a:ext cx="10755226" cy="2924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Resim 8">
              <a:extLst>
                <a:ext uri="{FF2B5EF4-FFF2-40B4-BE49-F238E27FC236}">
                  <a16:creationId xmlns:a16="http://schemas.microsoft.com/office/drawing/2014/main" id="{E264F85F-E636-482B-AAA6-88C4636E5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53" y="4314843"/>
              <a:ext cx="10919634" cy="224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Multipl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Miyelomda</a:t>
            </a:r>
            <a:r>
              <a:rPr lang="tr-TR" dirty="0">
                <a:solidFill>
                  <a:schemeClr val="bg1"/>
                </a:solidFill>
              </a:rPr>
              <a:t> Tedavinin Evrimi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15</a:t>
            </a:fld>
            <a:endParaRPr lang="tr-TR" dirty="0"/>
          </a:p>
        </p:txBody>
      </p:sp>
      <p:graphicFrame>
        <p:nvGraphicFramePr>
          <p:cNvPr id="14" name="Tablo 14">
            <a:extLst>
              <a:ext uri="{FF2B5EF4-FFF2-40B4-BE49-F238E27FC236}">
                <a16:creationId xmlns:a16="http://schemas.microsoft.com/office/drawing/2014/main" id="{81058BE3-CB0F-412D-A5BA-8B8472EDB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77014"/>
              </p:ext>
            </p:extLst>
          </p:nvPr>
        </p:nvGraphicFramePr>
        <p:xfrm>
          <a:off x="1792752" y="6004805"/>
          <a:ext cx="4000500" cy="640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763">
                <a:tc>
                  <a:txBody>
                    <a:bodyPr/>
                    <a:lstStyle/>
                    <a:p>
                      <a:r>
                        <a:rPr lang="tr-TR" sz="1800" dirty="0"/>
                        <a:t>İkili Tedavi</a:t>
                      </a:r>
                      <a:endParaRPr lang="en-GB" sz="1800" dirty="0"/>
                    </a:p>
                  </a:txBody>
                  <a:tcPr marL="68580" marR="68580" marT="45697" marB="45697">
                    <a:solidFill>
                      <a:srgbClr val="99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Üçlü Tedavi</a:t>
                      </a:r>
                      <a:endParaRPr lang="en-GB" sz="1800" dirty="0"/>
                    </a:p>
                  </a:txBody>
                  <a:tcPr marL="68580" marR="68580" marT="45697" marB="45697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Dörtlü Tedavi</a:t>
                      </a:r>
                      <a:endParaRPr lang="en-GB" sz="1800" dirty="0"/>
                    </a:p>
                  </a:txBody>
                  <a:tcPr marL="68580" marR="68580" marT="45697" marB="45697">
                    <a:solidFill>
                      <a:srgbClr val="CC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Metin kutusu 11">
            <a:extLst>
              <a:ext uri="{FF2B5EF4-FFF2-40B4-BE49-F238E27FC236}">
                <a16:creationId xmlns:a16="http://schemas.microsoft.com/office/drawing/2014/main" id="{1362B15D-9DAA-4DD7-8BAB-11E77C34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6413771"/>
            <a:ext cx="457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Cancers 2021, 13, 2712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36E548AC-21B7-4D9D-8453-13A4C9F20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65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3">
            <a:extLst>
              <a:ext uri="{FF2B5EF4-FFF2-40B4-BE49-F238E27FC236}">
                <a16:creationId xmlns:a16="http://schemas.microsoft.com/office/drawing/2014/main" id="{D3130670-456E-4809-B20B-C72D7F24D7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1"/>
          <a:stretch/>
        </p:blipFill>
        <p:spPr bwMode="auto">
          <a:xfrm>
            <a:off x="4182777" y="93458"/>
            <a:ext cx="6850290" cy="6764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4577863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16</a:t>
            </a:fld>
            <a:endParaRPr lang="tr-TR" dirty="0"/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078B1D8E-7EB9-4B6A-8877-01392599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tr-TR" dirty="0" err="1">
                <a:solidFill>
                  <a:schemeClr val="bg1"/>
                </a:solidFill>
              </a:rPr>
              <a:t>Miyelomda</a:t>
            </a:r>
            <a:r>
              <a:rPr lang="tr-TR" dirty="0">
                <a:solidFill>
                  <a:schemeClr val="bg1"/>
                </a:solidFill>
              </a:rPr>
              <a:t> Tedavi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Metin kutusu 5">
            <a:extLst>
              <a:ext uri="{FF2B5EF4-FFF2-40B4-BE49-F238E27FC236}">
                <a16:creationId xmlns:a16="http://schemas.microsoft.com/office/drawing/2014/main" id="{7777733F-4F0A-4067-BFFE-D1D336635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77" y="6048573"/>
            <a:ext cx="457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 err="1">
                <a:latin typeface="+mn-lt"/>
              </a:rPr>
              <a:t>Haematologica</a:t>
            </a:r>
            <a:r>
              <a:rPr lang="en-GB" altLang="tr-TR" sz="1400" dirty="0">
                <a:latin typeface="+mn-lt"/>
              </a:rPr>
              <a:t> 2020</a:t>
            </a:r>
            <a:r>
              <a:rPr lang="tr-TR" altLang="tr-TR" sz="1400" dirty="0">
                <a:latin typeface="+mn-lt"/>
              </a:rPr>
              <a:t>; </a:t>
            </a:r>
            <a:r>
              <a:rPr lang="en-GB" altLang="tr-TR" sz="1400" dirty="0">
                <a:latin typeface="+mn-lt"/>
              </a:rPr>
              <a:t>105(10):2358-2367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8172C4ED-EE85-44B4-8A35-214DA973A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7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Multipl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Miyelom</a:t>
            </a:r>
            <a:r>
              <a:rPr lang="tr-TR" dirty="0">
                <a:solidFill>
                  <a:schemeClr val="bg1"/>
                </a:solidFill>
              </a:rPr>
              <a:t>: </a:t>
            </a:r>
            <a:r>
              <a:rPr lang="tr-TR" dirty="0" err="1">
                <a:solidFill>
                  <a:schemeClr val="bg1"/>
                </a:solidFill>
              </a:rPr>
              <a:t>Sağkalım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17</a:t>
            </a:fld>
            <a:endParaRPr lang="tr-TR" dirty="0"/>
          </a:p>
        </p:txBody>
      </p:sp>
      <p:pic>
        <p:nvPicPr>
          <p:cNvPr id="9" name="İçerik Yer Tutucusu 6">
            <a:extLst>
              <a:ext uri="{FF2B5EF4-FFF2-40B4-BE49-F238E27FC236}">
                <a16:creationId xmlns:a16="http://schemas.microsoft.com/office/drawing/2014/main" id="{799173D0-05DF-4F32-850D-0FD6FC191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77" y="1733753"/>
            <a:ext cx="3686175" cy="4351338"/>
          </a:xfrm>
          <a:prstGeom prst="rect">
            <a:avLst/>
          </a:prstGeom>
          <a:ln w="38100">
            <a:solidFill>
              <a:srgbClr val="00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4B586ACD-6142-4202-A62C-24C3A0B9AB8A}"/>
              </a:ext>
            </a:extLst>
          </p:cNvPr>
          <p:cNvSpPr/>
          <p:nvPr/>
        </p:nvSpPr>
        <p:spPr>
          <a:xfrm>
            <a:off x="542776" y="6287489"/>
            <a:ext cx="3686175" cy="342900"/>
          </a:xfrm>
          <a:prstGeom prst="rect">
            <a:avLst/>
          </a:prstGeom>
          <a:solidFill>
            <a:srgbClr val="0033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506020202050204" pitchFamily="34" charset="0"/>
              </a:rPr>
              <a:t>İnsidans</a:t>
            </a: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506020202050204" pitchFamily="34" charset="0"/>
              </a:rPr>
              <a:t> ve Mortalite Oranları [1969-2016]</a:t>
            </a:r>
            <a:endPara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 Condensed" panose="020B0506020202050204" pitchFamily="34" charset="0"/>
            </a:endParaRPr>
          </a:p>
        </p:txBody>
      </p:sp>
      <p:pic>
        <p:nvPicPr>
          <p:cNvPr id="13" name="İçerik Yer Tutucusu 8">
            <a:extLst>
              <a:ext uri="{FF2B5EF4-FFF2-40B4-BE49-F238E27FC236}">
                <a16:creationId xmlns:a16="http://schemas.microsoft.com/office/drawing/2014/main" id="{4249392F-0FEB-4B43-8984-B055CD65A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375" y="1733753"/>
            <a:ext cx="3686175" cy="4351338"/>
          </a:xfrm>
          <a:prstGeom prst="rect">
            <a:avLst/>
          </a:prstGeom>
          <a:ln w="38100">
            <a:solidFill>
              <a:srgbClr val="00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8024C3CC-3DA1-4BC2-9990-9581197C14E8}"/>
              </a:ext>
            </a:extLst>
          </p:cNvPr>
          <p:cNvSpPr/>
          <p:nvPr/>
        </p:nvSpPr>
        <p:spPr>
          <a:xfrm>
            <a:off x="4524374" y="6268835"/>
            <a:ext cx="3686175" cy="342900"/>
          </a:xfrm>
          <a:prstGeom prst="rect">
            <a:avLst/>
          </a:prstGeom>
          <a:solidFill>
            <a:srgbClr val="0033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506020202050204" pitchFamily="34" charset="0"/>
              </a:rPr>
              <a:t>5-yıllık Toplam </a:t>
            </a:r>
            <a:r>
              <a:rPr lang="tr-T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506020202050204" pitchFamily="34" charset="0"/>
              </a:rPr>
              <a:t>Sağkalım</a:t>
            </a: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506020202050204" pitchFamily="34" charset="0"/>
              </a:rPr>
              <a:t> Yüzdeleri [1969-2016]</a:t>
            </a:r>
            <a:endPara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 Condensed" panose="020B0506020202050204" pitchFamily="34" charset="0"/>
            </a:endParaRPr>
          </a:p>
        </p:txBody>
      </p:sp>
      <p:sp>
        <p:nvSpPr>
          <p:cNvPr id="15" name="Metin kutusu 12">
            <a:extLst>
              <a:ext uri="{FF2B5EF4-FFF2-40B4-BE49-F238E27FC236}">
                <a16:creationId xmlns:a16="http://schemas.microsoft.com/office/drawing/2014/main" id="{F3418364-B8BA-4686-AB43-1FB9E80EF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6133600"/>
            <a:ext cx="28415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Scientific Reports | (2021) 11:17272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C0320C4B-D74F-4BAB-B56F-6C030411FC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58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Multipl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Miyelom</a:t>
            </a:r>
            <a:r>
              <a:rPr lang="tr-TR" dirty="0">
                <a:solidFill>
                  <a:schemeClr val="bg1"/>
                </a:solidFill>
              </a:rPr>
              <a:t>: </a:t>
            </a:r>
            <a:r>
              <a:rPr lang="tr-TR" dirty="0" err="1">
                <a:solidFill>
                  <a:schemeClr val="bg1"/>
                </a:solidFill>
              </a:rPr>
              <a:t>Sağkalım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18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E1AA7F6A-72A7-458F-BFF0-298D8B501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77" y="1733753"/>
            <a:ext cx="8134350" cy="4668838"/>
          </a:xfrm>
          <a:prstGeom prst="rect">
            <a:avLst/>
          </a:prstGeom>
          <a:ln w="38100">
            <a:solidFill>
              <a:srgbClr val="00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3B7F1711-59B8-43F2-8A7F-0156054B41AC}"/>
              </a:ext>
            </a:extLst>
          </p:cNvPr>
          <p:cNvSpPr/>
          <p:nvPr/>
        </p:nvSpPr>
        <p:spPr>
          <a:xfrm>
            <a:off x="509439" y="6398274"/>
            <a:ext cx="8201025" cy="401638"/>
          </a:xfrm>
          <a:prstGeom prst="rect">
            <a:avLst/>
          </a:prstGeom>
          <a:solidFill>
            <a:srgbClr val="0033CC"/>
          </a:solidFill>
          <a:ln>
            <a:solidFill>
              <a:srgbClr val="00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dirty="0">
                <a:latin typeface="Univers Condensed" panose="020B0506020202050204" pitchFamily="34" charset="0"/>
              </a:rPr>
              <a:t>Yaş Gruplarına Göre 5 Yıllık </a:t>
            </a:r>
            <a:r>
              <a:rPr lang="tr-TR" sz="2400" dirty="0" err="1">
                <a:latin typeface="Univers Condensed" panose="020B0506020202050204" pitchFamily="34" charset="0"/>
              </a:rPr>
              <a:t>Sağkalım</a:t>
            </a:r>
            <a:r>
              <a:rPr lang="tr-TR" sz="2400" dirty="0">
                <a:latin typeface="Univers Condensed" panose="020B0506020202050204" pitchFamily="34" charset="0"/>
              </a:rPr>
              <a:t> Yüzdeleri [1969 – 2016]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65A1D27-646A-431A-9863-7300E19F2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6133600"/>
            <a:ext cx="28415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Scientific Reports | (2021) 11:17272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D86FC510-7D1F-4124-8B02-7CF92887D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5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Prognoz</a:t>
            </a:r>
            <a:r>
              <a:rPr lang="tr-TR" dirty="0">
                <a:solidFill>
                  <a:schemeClr val="bg1"/>
                </a:solidFill>
              </a:rPr>
              <a:t> Belirleyiciler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19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501BE8C2-F29D-4A3F-AF33-D9990BAAF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77" y="1733752"/>
            <a:ext cx="9061845" cy="4351337"/>
          </a:xfrm>
          <a:prstGeom prst="rect">
            <a:avLst/>
          </a:prstGeom>
          <a:ln w="38100">
            <a:solidFill>
              <a:srgbClr val="00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Metin kutusu 5">
            <a:extLst>
              <a:ext uri="{FF2B5EF4-FFF2-40B4-BE49-F238E27FC236}">
                <a16:creationId xmlns:a16="http://schemas.microsoft.com/office/drawing/2014/main" id="{9D549E66-51D2-4742-ADBD-A44E1314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919" y="6382053"/>
            <a:ext cx="26857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J </a:t>
            </a:r>
            <a:r>
              <a:rPr lang="en-GB" altLang="tr-TR" sz="1400" dirty="0" err="1">
                <a:latin typeface="+mn-lt"/>
              </a:rPr>
              <a:t>Hematol</a:t>
            </a:r>
            <a:r>
              <a:rPr lang="en-GB" altLang="tr-TR" sz="1400" dirty="0">
                <a:latin typeface="+mn-lt"/>
              </a:rPr>
              <a:t> Oncol (2021) 14:151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31396082-1FDB-4864-9328-5C185A13A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38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Multiple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Myeloma</a:t>
            </a:r>
            <a:r>
              <a:rPr lang="tr-TR" dirty="0">
                <a:solidFill>
                  <a:schemeClr val="bg1"/>
                </a:solidFill>
              </a:rPr>
              <a:t> Doğal Akışı </a:t>
            </a: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20</a:t>
            </a:fld>
            <a:endParaRPr lang="tr-TR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074CB63-7070-4A76-9C03-E7C0C99D8F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8" r="1692"/>
          <a:stretch/>
        </p:blipFill>
        <p:spPr bwMode="auto">
          <a:xfrm>
            <a:off x="1392700" y="1727472"/>
            <a:ext cx="8989257" cy="51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4447A81F-5DDB-4142-94BF-A8F910125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89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CE44E9C8-A044-46C1-9A5A-DE18E44D2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r="3516"/>
          <a:stretch/>
        </p:blipFill>
        <p:spPr bwMode="auto">
          <a:xfrm>
            <a:off x="1414974" y="296711"/>
            <a:ext cx="7897839" cy="626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21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EC9525F-D850-4433-9F06-4F5EE0DA2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52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B839EB4C-AAB3-4FAF-9C7E-10F03B2D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447" y="3604610"/>
            <a:ext cx="4151510" cy="2664403"/>
          </a:xfrm>
          <a:prstGeom prst="rect">
            <a:avLst/>
          </a:prstGeom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Multiple Myeloma: </a:t>
            </a:r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Hastalar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Heterojen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popülasyon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fit,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orta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fit,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düşkün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durumdadır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kalp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akciğer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böbrek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nörolojik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hastalıklar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artar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22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400704F-67E4-4955-9891-DC889AFD9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81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Myeloma-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Niçin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Hastalar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Erken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Ölüyor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Erken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ölümler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&gt;75: (Rodon et al, 2001 and Bang et al, 2013)</a:t>
            </a:r>
          </a:p>
          <a:p>
            <a:pPr eaLnBrk="1" hangingPunct="1">
              <a:buFontTx/>
              <a:buNone/>
            </a:pP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Infeksiyon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oranı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yüksek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almama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-(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komorbidite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kötü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performans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ileri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hastanın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tedaviyi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reddi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İlaç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toksisitesi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Geç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tanı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?</a:t>
            </a:r>
          </a:p>
          <a:p>
            <a:pPr eaLnBrk="1" hangingPunct="1"/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23</a:t>
            </a:fld>
            <a:endParaRPr lang="tr-TR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4EA45E1-4895-4C67-90AD-A1950ADAC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7388" y="6274332"/>
            <a:ext cx="2808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. Eur J </a:t>
            </a:r>
            <a:r>
              <a:rPr lang="en-GB" altLang="tr-TR" sz="1400" dirty="0" err="1">
                <a:latin typeface="+mn-lt"/>
              </a:rPr>
              <a:t>Haematol</a:t>
            </a:r>
            <a:r>
              <a:rPr lang="en-GB" altLang="tr-TR" sz="1400" dirty="0">
                <a:latin typeface="+mn-lt"/>
              </a:rPr>
              <a:t>. 2001:66:11-17</a:t>
            </a:r>
          </a:p>
          <a:p>
            <a:pPr eaLnBrk="1" hangingPunct="1"/>
            <a:r>
              <a:rPr lang="en-GB" altLang="tr-TR" sz="1400" dirty="0">
                <a:latin typeface="+mn-lt"/>
              </a:rPr>
              <a:t>. </a:t>
            </a:r>
            <a:r>
              <a:rPr lang="en-GB" altLang="tr-TR" sz="1400" dirty="0" err="1">
                <a:latin typeface="+mn-lt"/>
              </a:rPr>
              <a:t>Luekemia</a:t>
            </a:r>
            <a:r>
              <a:rPr lang="en-GB" altLang="tr-TR" sz="1400" dirty="0">
                <a:latin typeface="+mn-lt"/>
              </a:rPr>
              <a:t>. 2013:27:971-974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C1C80225-3CDE-4D1E-95B5-BC0597097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Geriatride </a:t>
            </a:r>
            <a:r>
              <a:rPr lang="tr-TR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Myeloma</a:t>
            </a:r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 - Erken Ölüm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Aktif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faktörler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ilşkili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komplikasyonlar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Erken ilk 2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ayda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yaşlı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hastaların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%10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unda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ölüm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olmaktadır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</a:t>
            </a:r>
            <a:r>
              <a:rPr lang="tr-TR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onvansiyonel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tedaviye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göre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yeni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la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ölümleri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1/3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azaltır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Klinik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performans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ölümlerin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ilişkisi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olmayıp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fraility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ilgilidir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kapsamlı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önlenebilir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24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38CF1E3-BCE4-4F24-A2C3-4A2E2D0EE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95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 - Erken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Ölüm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Azaltılabilir</a:t>
            </a:r>
            <a:r>
              <a:rPr lang="tr-TR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Mi 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tr-TR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İnfeksiyon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Önleme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IVIG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25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52BCDE9-1E49-41B8-9860-24A6A1CD6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18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  <a:ea typeface="ＭＳ Ｐゴシック" pitchFamily="34" charset="-128"/>
              </a:rPr>
              <a:t>G</a:t>
            </a:r>
            <a:r>
              <a:rPr lang="tr-TR" sz="4400" dirty="0" err="1">
                <a:solidFill>
                  <a:schemeClr val="bg1"/>
                </a:solidFill>
                <a:ea typeface="ＭＳ Ｐゴシック" pitchFamily="34" charset="-128"/>
              </a:rPr>
              <a:t>eçmişte</a:t>
            </a:r>
            <a:r>
              <a:rPr lang="tr-TR" sz="44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sz="4400" dirty="0" err="1">
                <a:solidFill>
                  <a:schemeClr val="bg1"/>
                </a:solidFill>
                <a:ea typeface="ＭＳ Ｐゴシック" pitchFamily="34" charset="-128"/>
              </a:rPr>
              <a:t>Geriatrik</a:t>
            </a:r>
            <a:r>
              <a:rPr lang="en-US" sz="4400" dirty="0">
                <a:solidFill>
                  <a:schemeClr val="bg1"/>
                </a:solidFill>
                <a:ea typeface="ＭＳ Ｐゴシック" pitchFamily="34" charset="-128"/>
              </a:rPr>
              <a:t> MM: </a:t>
            </a:r>
            <a:r>
              <a:rPr lang="en-US" sz="4400" dirty="0" err="1">
                <a:solidFill>
                  <a:schemeClr val="bg1"/>
                </a:solidFill>
                <a:ea typeface="ＭＳ Ｐゴシック" pitchFamily="34" charset="-128"/>
              </a:rPr>
              <a:t>Tedavi</a:t>
            </a:r>
            <a:r>
              <a:rPr lang="en-US" sz="44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sz="4400" dirty="0" err="1">
                <a:solidFill>
                  <a:schemeClr val="bg1"/>
                </a:solidFill>
                <a:ea typeface="ＭＳ Ｐゴシック" pitchFamily="34" charset="-128"/>
              </a:rPr>
              <a:t>Kararı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≤65: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otolog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nakil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uygun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65-75: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otolog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nakil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olabilir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olmayabilir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≥75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otolog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nakil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uygun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değil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26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D691C73-556A-4692-8941-25B04C265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97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Yaşlanma</a:t>
            </a:r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Süreci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27</a:t>
            </a:fld>
            <a:endParaRPr lang="tr-TR" dirty="0"/>
          </a:p>
        </p:txBody>
      </p:sp>
      <p:sp>
        <p:nvSpPr>
          <p:cNvPr id="3" name="Akış Çizelgesi: Karar 2">
            <a:extLst>
              <a:ext uri="{FF2B5EF4-FFF2-40B4-BE49-F238E27FC236}">
                <a16:creationId xmlns:a16="http://schemas.microsoft.com/office/drawing/2014/main" id="{261E1895-6E1C-4435-86F8-16D007129A40}"/>
              </a:ext>
            </a:extLst>
          </p:cNvPr>
          <p:cNvSpPr/>
          <p:nvPr/>
        </p:nvSpPr>
        <p:spPr>
          <a:xfrm>
            <a:off x="1530215" y="1509844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Akış Çizelgesi: Karar 14">
            <a:extLst>
              <a:ext uri="{FF2B5EF4-FFF2-40B4-BE49-F238E27FC236}">
                <a16:creationId xmlns:a16="http://schemas.microsoft.com/office/drawing/2014/main" id="{1F4F171D-F2CB-43ED-9A66-66A9F4B2BB6E}"/>
              </a:ext>
            </a:extLst>
          </p:cNvPr>
          <p:cNvSpPr/>
          <p:nvPr/>
        </p:nvSpPr>
        <p:spPr>
          <a:xfrm>
            <a:off x="1544283" y="4136229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Akış Çizelgesi: Karar 16">
            <a:extLst>
              <a:ext uri="{FF2B5EF4-FFF2-40B4-BE49-F238E27FC236}">
                <a16:creationId xmlns:a16="http://schemas.microsoft.com/office/drawing/2014/main" id="{106A4B0D-554B-4164-9EB0-FE0EDB685897}"/>
              </a:ext>
            </a:extLst>
          </p:cNvPr>
          <p:cNvSpPr/>
          <p:nvPr/>
        </p:nvSpPr>
        <p:spPr>
          <a:xfrm>
            <a:off x="6096000" y="1489879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Akış Çizelgesi: Karar 17">
            <a:extLst>
              <a:ext uri="{FF2B5EF4-FFF2-40B4-BE49-F238E27FC236}">
                <a16:creationId xmlns:a16="http://schemas.microsoft.com/office/drawing/2014/main" id="{13892B7F-9F1D-448A-9F57-C2669EA7BB5E}"/>
              </a:ext>
            </a:extLst>
          </p:cNvPr>
          <p:cNvSpPr/>
          <p:nvPr/>
        </p:nvSpPr>
        <p:spPr>
          <a:xfrm>
            <a:off x="6127523" y="4128446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9A30B13-6143-4BE2-B554-51A111E90519}"/>
              </a:ext>
            </a:extLst>
          </p:cNvPr>
          <p:cNvSpPr txBox="1"/>
          <p:nvPr/>
        </p:nvSpPr>
        <p:spPr>
          <a:xfrm>
            <a:off x="2628541" y="2473163"/>
            <a:ext cx="1532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Yaş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972378D7-D47D-4D2A-8926-02745F5597FF}"/>
              </a:ext>
            </a:extLst>
          </p:cNvPr>
          <p:cNvSpPr txBox="1"/>
          <p:nvPr/>
        </p:nvSpPr>
        <p:spPr>
          <a:xfrm>
            <a:off x="1962106" y="5168998"/>
            <a:ext cx="2263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/>
              <a:t>Komorbidite</a:t>
            </a:r>
            <a:endParaRPr lang="tr-TR" sz="3200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4E82A93-D992-4EAC-A0D8-EB13446A766D}"/>
              </a:ext>
            </a:extLst>
          </p:cNvPr>
          <p:cNvSpPr txBox="1"/>
          <p:nvPr/>
        </p:nvSpPr>
        <p:spPr>
          <a:xfrm>
            <a:off x="6527891" y="2274871"/>
            <a:ext cx="2263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/>
              <a:t>Düşkünlük=</a:t>
            </a:r>
          </a:p>
          <a:p>
            <a:pPr algn="ctr"/>
            <a:r>
              <a:rPr lang="tr-TR" sz="3200" dirty="0" err="1"/>
              <a:t>Frajilite</a:t>
            </a:r>
            <a:endParaRPr lang="tr-TR" sz="3200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C50EAB6-1FE1-4F1D-B58D-6EA8EF2E83D2}"/>
              </a:ext>
            </a:extLst>
          </p:cNvPr>
          <p:cNvSpPr txBox="1"/>
          <p:nvPr/>
        </p:nvSpPr>
        <p:spPr>
          <a:xfrm>
            <a:off x="6527891" y="4641076"/>
            <a:ext cx="2263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Fiziksel ve </a:t>
            </a:r>
            <a:r>
              <a:rPr lang="tr-TR" sz="2400" dirty="0" err="1"/>
              <a:t>Mental</a:t>
            </a:r>
            <a:r>
              <a:rPr lang="tr-TR" sz="2400" dirty="0"/>
              <a:t> </a:t>
            </a:r>
          </a:p>
          <a:p>
            <a:pPr algn="ctr"/>
            <a:r>
              <a:rPr lang="tr-TR" sz="2400" dirty="0"/>
              <a:t>Fonksiyonda </a:t>
            </a:r>
          </a:p>
          <a:p>
            <a:pPr algn="ctr"/>
            <a:r>
              <a:rPr lang="tr-TR" sz="2400" dirty="0"/>
              <a:t>Azalma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436D2C83-876C-4634-900B-88BA714B2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67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28</a:t>
            </a:fld>
            <a:endParaRPr lang="tr-TR" dirty="0"/>
          </a:p>
        </p:txBody>
      </p:sp>
      <p:sp>
        <p:nvSpPr>
          <p:cNvPr id="14" name="Akış Çizelgesi: Karar 13">
            <a:extLst>
              <a:ext uri="{FF2B5EF4-FFF2-40B4-BE49-F238E27FC236}">
                <a16:creationId xmlns:a16="http://schemas.microsoft.com/office/drawing/2014/main" id="{4373C163-FE0F-4205-BC60-0069DA7CE39F}"/>
              </a:ext>
            </a:extLst>
          </p:cNvPr>
          <p:cNvSpPr/>
          <p:nvPr/>
        </p:nvSpPr>
        <p:spPr>
          <a:xfrm>
            <a:off x="4654744" y="4194670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kış Çizelgesi: Karar 8">
            <a:extLst>
              <a:ext uri="{FF2B5EF4-FFF2-40B4-BE49-F238E27FC236}">
                <a16:creationId xmlns:a16="http://schemas.microsoft.com/office/drawing/2014/main" id="{F7757B7F-5425-4FE3-893C-4D555855A594}"/>
              </a:ext>
            </a:extLst>
          </p:cNvPr>
          <p:cNvSpPr/>
          <p:nvPr/>
        </p:nvSpPr>
        <p:spPr>
          <a:xfrm>
            <a:off x="6598685" y="3216462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Akış Çizelgesi: Karar 11">
            <a:extLst>
              <a:ext uri="{FF2B5EF4-FFF2-40B4-BE49-F238E27FC236}">
                <a16:creationId xmlns:a16="http://schemas.microsoft.com/office/drawing/2014/main" id="{416A7EB2-D434-4626-A6A2-C63C0C8E2991}"/>
              </a:ext>
            </a:extLst>
          </p:cNvPr>
          <p:cNvSpPr/>
          <p:nvPr/>
        </p:nvSpPr>
        <p:spPr>
          <a:xfrm>
            <a:off x="5006014" y="2126388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kış Çizelgesi: Karar 12">
            <a:extLst>
              <a:ext uri="{FF2B5EF4-FFF2-40B4-BE49-F238E27FC236}">
                <a16:creationId xmlns:a16="http://schemas.microsoft.com/office/drawing/2014/main" id="{2E7254EB-FC4C-4F99-B717-80EED5EE7EE7}"/>
              </a:ext>
            </a:extLst>
          </p:cNvPr>
          <p:cNvSpPr/>
          <p:nvPr/>
        </p:nvSpPr>
        <p:spPr>
          <a:xfrm>
            <a:off x="3341431" y="2924076"/>
            <a:ext cx="3126900" cy="2511415"/>
          </a:xfrm>
          <a:prstGeom prst="flowChartDecision">
            <a:avLst/>
          </a:prstGeom>
          <a:solidFill>
            <a:schemeClr val="bg1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BA1B0BE-FE6C-47D4-91E0-4AB58BA56DC2}"/>
              </a:ext>
            </a:extLst>
          </p:cNvPr>
          <p:cNvSpPr txBox="1"/>
          <p:nvPr/>
        </p:nvSpPr>
        <p:spPr>
          <a:xfrm>
            <a:off x="4376835" y="3887395"/>
            <a:ext cx="1532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Yaş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F1284A2-50FF-4C42-AADB-914F9723E49E}"/>
              </a:ext>
            </a:extLst>
          </p:cNvPr>
          <p:cNvSpPr txBox="1"/>
          <p:nvPr/>
        </p:nvSpPr>
        <p:spPr>
          <a:xfrm>
            <a:off x="5490580" y="2843486"/>
            <a:ext cx="2263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/>
              <a:t>Düşkünlük=</a:t>
            </a:r>
          </a:p>
          <a:p>
            <a:pPr algn="ctr"/>
            <a:r>
              <a:rPr lang="tr-TR" sz="3200" dirty="0" err="1"/>
              <a:t>Frajilite</a:t>
            </a:r>
            <a:endParaRPr lang="tr-TR" sz="3200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3ECA2DC-A488-4D39-8944-E5A458CC4684}"/>
              </a:ext>
            </a:extLst>
          </p:cNvPr>
          <p:cNvSpPr txBox="1"/>
          <p:nvPr/>
        </p:nvSpPr>
        <p:spPr>
          <a:xfrm>
            <a:off x="7030576" y="3779549"/>
            <a:ext cx="2263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Fiziksel ve </a:t>
            </a:r>
            <a:r>
              <a:rPr lang="tr-TR" sz="2400" dirty="0" err="1"/>
              <a:t>Mental</a:t>
            </a:r>
            <a:r>
              <a:rPr lang="tr-TR" sz="2400" dirty="0"/>
              <a:t> </a:t>
            </a:r>
          </a:p>
          <a:p>
            <a:pPr algn="ctr"/>
            <a:r>
              <a:rPr lang="tr-TR" sz="2400" dirty="0"/>
              <a:t>Fonksiyonda </a:t>
            </a:r>
          </a:p>
          <a:p>
            <a:pPr algn="ctr"/>
            <a:r>
              <a:rPr lang="tr-TR" sz="2400" dirty="0"/>
              <a:t>Azalma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00A0D1B-A9BB-46F4-BF95-BA652A4710E0}"/>
              </a:ext>
            </a:extLst>
          </p:cNvPr>
          <p:cNvSpPr txBox="1"/>
          <p:nvPr/>
        </p:nvSpPr>
        <p:spPr>
          <a:xfrm>
            <a:off x="5142938" y="5124682"/>
            <a:ext cx="2263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/>
              <a:t>Komorbidite</a:t>
            </a:r>
            <a:endParaRPr lang="tr-TR" sz="3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8596DA1-476E-4229-A321-4FCA278F77AF}"/>
              </a:ext>
            </a:extLst>
          </p:cNvPr>
          <p:cNvSpPr/>
          <p:nvPr/>
        </p:nvSpPr>
        <p:spPr>
          <a:xfrm>
            <a:off x="3211077" y="1551659"/>
            <a:ext cx="2697964" cy="1845323"/>
          </a:xfrm>
          <a:prstGeom prst="ellipse">
            <a:avLst/>
          </a:prstGeom>
          <a:gradFill flip="none" rotWithShape="1">
            <a:gsLst>
              <a:gs pos="0">
                <a:srgbClr val="CC0000">
                  <a:tint val="66000"/>
                  <a:satMod val="160000"/>
                </a:srgbClr>
              </a:gs>
              <a:gs pos="50000">
                <a:srgbClr val="CC0000">
                  <a:tint val="44500"/>
                  <a:satMod val="160000"/>
                </a:srgbClr>
              </a:gs>
              <a:gs pos="100000">
                <a:srgbClr val="CC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EF78D95-15A8-4B47-B982-552384D4932B}"/>
              </a:ext>
            </a:extLst>
          </p:cNvPr>
          <p:cNvSpPr txBox="1"/>
          <p:nvPr/>
        </p:nvSpPr>
        <p:spPr>
          <a:xfrm>
            <a:off x="3492375" y="1946328"/>
            <a:ext cx="2142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CC0000"/>
                </a:solidFill>
              </a:rPr>
              <a:t>MULTİPLE MYELOMA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DAE39D30-4859-4BD7-95E5-35F97C10B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42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E553F4A9-FA9C-48F9-953B-D0CEBE3CC50D}"/>
              </a:ext>
            </a:extLst>
          </p:cNvPr>
          <p:cNvSpPr/>
          <p:nvPr/>
        </p:nvSpPr>
        <p:spPr>
          <a:xfrm>
            <a:off x="6218340" y="4631821"/>
            <a:ext cx="3661910" cy="2144468"/>
          </a:xfrm>
          <a:prstGeom prst="rect">
            <a:avLst/>
          </a:prstGeom>
          <a:gradFill flip="none" rotWithShape="1">
            <a:gsLst>
              <a:gs pos="0">
                <a:srgbClr val="CC0000">
                  <a:tint val="66000"/>
                  <a:satMod val="160000"/>
                </a:srgbClr>
              </a:gs>
              <a:gs pos="50000">
                <a:srgbClr val="CC0000">
                  <a:tint val="44500"/>
                  <a:satMod val="160000"/>
                </a:srgbClr>
              </a:gs>
              <a:gs pos="100000">
                <a:srgbClr val="CC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2BBDEB2-F025-44F4-B2F0-C760A793FB10}"/>
              </a:ext>
            </a:extLst>
          </p:cNvPr>
          <p:cNvSpPr/>
          <p:nvPr/>
        </p:nvSpPr>
        <p:spPr>
          <a:xfrm>
            <a:off x="3839070" y="1583091"/>
            <a:ext cx="3682038" cy="2802071"/>
          </a:xfrm>
          <a:prstGeom prst="rect">
            <a:avLst/>
          </a:prstGeom>
          <a:gradFill flip="none" rotWithShape="1">
            <a:gsLst>
              <a:gs pos="0">
                <a:srgbClr val="CC0000">
                  <a:tint val="66000"/>
                  <a:satMod val="160000"/>
                </a:srgbClr>
              </a:gs>
              <a:gs pos="50000">
                <a:srgbClr val="CC0000">
                  <a:tint val="44500"/>
                  <a:satMod val="160000"/>
                </a:srgbClr>
              </a:gs>
              <a:gs pos="100000">
                <a:srgbClr val="CC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720A6CA-B2F4-485C-B4B6-6439B9BEE63D}"/>
              </a:ext>
            </a:extLst>
          </p:cNvPr>
          <p:cNvSpPr/>
          <p:nvPr/>
        </p:nvSpPr>
        <p:spPr>
          <a:xfrm>
            <a:off x="542777" y="1583091"/>
            <a:ext cx="2743200" cy="3297519"/>
          </a:xfrm>
          <a:prstGeom prst="rect">
            <a:avLst/>
          </a:prstGeom>
          <a:gradFill flip="none" rotWithShape="1">
            <a:gsLst>
              <a:gs pos="0">
                <a:srgbClr val="CC0000">
                  <a:tint val="66000"/>
                  <a:satMod val="160000"/>
                </a:srgbClr>
              </a:gs>
              <a:gs pos="50000">
                <a:srgbClr val="CC0000">
                  <a:tint val="44500"/>
                  <a:satMod val="160000"/>
                </a:srgbClr>
              </a:gs>
              <a:gs pos="100000">
                <a:srgbClr val="CC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</a:t>
            </a:r>
            <a:r>
              <a:rPr lang="tr-TR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ünümüzde G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eriatrik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Myelomada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Kararı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2777" y="1690688"/>
            <a:ext cx="4141763" cy="3189922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 b="1" dirty="0" err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Hastayı</a:t>
            </a:r>
            <a:r>
              <a:rPr lang="en-US" sz="2400" b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değerlendir</a:t>
            </a:r>
            <a:r>
              <a:rPr lang="en-US" sz="2400" b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:</a:t>
            </a:r>
          </a:p>
          <a:p>
            <a:pPr marL="0" indent="0">
              <a:defRPr/>
            </a:pPr>
            <a:r>
              <a:rPr lang="en-US" sz="2400" dirty="0">
                <a:ea typeface="ＭＳ Ｐゴシック" pitchFamily="34" charset="-128"/>
                <a:cs typeface="ＭＳ Ｐゴシック" pitchFamily="34" charset="-128"/>
              </a:rPr>
              <a:t>ADL</a:t>
            </a:r>
          </a:p>
          <a:p>
            <a:pPr marL="0" indent="0">
              <a:defRPr/>
            </a:pPr>
            <a:r>
              <a:rPr lang="en-US" sz="2400" dirty="0">
                <a:ea typeface="ＭＳ Ｐゴシック" pitchFamily="34" charset="-128"/>
                <a:cs typeface="ＭＳ Ｐゴシック" pitchFamily="34" charset="-128"/>
              </a:rPr>
              <a:t>IADL</a:t>
            </a:r>
          </a:p>
          <a:p>
            <a:pPr marL="0" indent="0">
              <a:defRPr/>
            </a:pP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Komorbidite</a:t>
            </a:r>
            <a:endParaRPr lang="en-US" sz="2400" dirty="0">
              <a:ea typeface="ＭＳ Ｐゴシック" pitchFamily="34" charset="-128"/>
              <a:cs typeface="ＭＳ Ｐゴシック" pitchFamily="34" charset="-128"/>
            </a:endParaRPr>
          </a:p>
          <a:p>
            <a:pPr marL="0" indent="0">
              <a:defRPr/>
            </a:pP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Hastaneye</a:t>
            </a:r>
            <a:r>
              <a:rPr lang="en-US" sz="2400" dirty="0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yatma</a:t>
            </a:r>
            <a:endParaRPr lang="en-US" sz="2400" dirty="0">
              <a:ea typeface="ＭＳ Ｐゴシック" pitchFamily="34" charset="-128"/>
              <a:cs typeface="ＭＳ Ｐゴシック" pitchFamily="34" charset="-128"/>
            </a:endParaRPr>
          </a:p>
          <a:p>
            <a:pPr marL="0" indent="0">
              <a:defRPr/>
            </a:pP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İlaçlar</a:t>
            </a:r>
            <a:endParaRPr lang="en-US" sz="2400" dirty="0">
              <a:ea typeface="ＭＳ Ｐゴシック" pitchFamily="34" charset="-128"/>
              <a:cs typeface="ＭＳ Ｐゴシック" pitchFamily="34" charset="-128"/>
            </a:endParaRPr>
          </a:p>
          <a:p>
            <a:pPr marL="0" indent="0">
              <a:defRPr/>
            </a:pP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Sosyal</a:t>
            </a:r>
            <a:r>
              <a:rPr lang="en-US" sz="2400" dirty="0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  <a:cs typeface="ＭＳ Ｐゴシック" pitchFamily="34" charset="-128"/>
              </a:rPr>
              <a:t>destek</a:t>
            </a:r>
            <a:endParaRPr lang="en-US" sz="2400" dirty="0">
              <a:ea typeface="ＭＳ Ｐゴシック" pitchFamily="34" charset="-128"/>
              <a:cs typeface="ＭＳ Ｐゴシック" pitchFamily="34" charset="-128"/>
            </a:endParaRP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D88D3B-A42F-4569-89A4-D5FB172CC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9198" y="1690688"/>
            <a:ext cx="5181600" cy="4351338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tr-TR" sz="2400" b="1" dirty="0" err="1">
                <a:solidFill>
                  <a:srgbClr val="CC0000"/>
                </a:solidFill>
              </a:rPr>
              <a:t>Myelomayı</a:t>
            </a:r>
            <a:r>
              <a:rPr lang="en-US" altLang="tr-TR" sz="2400" b="1" dirty="0">
                <a:solidFill>
                  <a:srgbClr val="CC0000"/>
                </a:solidFill>
              </a:rPr>
              <a:t> </a:t>
            </a:r>
            <a:r>
              <a:rPr lang="en-US" altLang="tr-TR" sz="2400" b="1" dirty="0" err="1">
                <a:solidFill>
                  <a:srgbClr val="CC0000"/>
                </a:solidFill>
              </a:rPr>
              <a:t>değerlendir</a:t>
            </a:r>
            <a:r>
              <a:rPr lang="tr-TR" altLang="tr-TR" sz="2400" b="1" dirty="0">
                <a:solidFill>
                  <a:srgbClr val="CC0000"/>
                </a:solidFill>
              </a:rPr>
              <a:t>:</a:t>
            </a:r>
            <a:endParaRPr lang="en-US" altLang="tr-TR" sz="2400" b="1" dirty="0">
              <a:solidFill>
                <a:srgbClr val="CC0000"/>
              </a:solidFill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tr-TR" sz="2400" dirty="0" err="1"/>
              <a:t>Sitogenetik</a:t>
            </a:r>
            <a:endParaRPr lang="en-US" altLang="tr-TR" sz="24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tr-TR" sz="2400" dirty="0" err="1"/>
              <a:t>Evre</a:t>
            </a:r>
            <a:endParaRPr lang="en-US" altLang="tr-TR" sz="24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tr-TR" sz="2400" dirty="0" err="1"/>
              <a:t>Tümör</a:t>
            </a:r>
            <a:r>
              <a:rPr lang="en-US" altLang="tr-TR" sz="2400" dirty="0"/>
              <a:t> </a:t>
            </a:r>
            <a:r>
              <a:rPr lang="en-US" altLang="tr-TR" sz="2400" dirty="0" err="1"/>
              <a:t>yükü</a:t>
            </a:r>
            <a:endParaRPr lang="en-US" altLang="tr-TR" sz="24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tr-TR" sz="2400" dirty="0"/>
              <a:t>Optimal </a:t>
            </a:r>
            <a:r>
              <a:rPr lang="en-US" altLang="tr-TR" sz="2400" dirty="0" err="1"/>
              <a:t>kemo</a:t>
            </a:r>
            <a:endParaRPr lang="en-US" altLang="tr-TR" sz="24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tr-TR" sz="2400" dirty="0" err="1"/>
              <a:t>Destek</a:t>
            </a:r>
            <a:r>
              <a:rPr lang="en-US" altLang="tr-TR" sz="2400" dirty="0"/>
              <a:t> </a:t>
            </a:r>
            <a:r>
              <a:rPr lang="en-US" altLang="tr-TR" sz="2400" dirty="0" err="1"/>
              <a:t>tedavi</a:t>
            </a:r>
            <a:r>
              <a:rPr lang="en-US" altLang="tr-TR" sz="2400" dirty="0"/>
              <a:t> </a:t>
            </a:r>
            <a:r>
              <a:rPr lang="en-US" altLang="tr-TR" sz="2400" dirty="0" err="1"/>
              <a:t>gereksinimi</a:t>
            </a:r>
            <a:endParaRPr lang="en-US" altLang="tr-TR" sz="2400" dirty="0"/>
          </a:p>
          <a:p>
            <a:endParaRPr lang="tr-TR" sz="2400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29</a:t>
            </a:fld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4BEE997-D662-4350-866F-8DC4CFFE1995}"/>
              </a:ext>
            </a:extLst>
          </p:cNvPr>
          <p:cNvSpPr txBox="1"/>
          <p:nvPr/>
        </p:nvSpPr>
        <p:spPr>
          <a:xfrm>
            <a:off x="6367488" y="4752953"/>
            <a:ext cx="33636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tr-TR" sz="2400" b="1" dirty="0" err="1">
                <a:solidFill>
                  <a:srgbClr val="CC0000"/>
                </a:solidFill>
              </a:rPr>
              <a:t>Tedaviye</a:t>
            </a:r>
            <a:r>
              <a:rPr lang="en-US" altLang="tr-TR" sz="2400" b="1" dirty="0">
                <a:solidFill>
                  <a:srgbClr val="CC0000"/>
                </a:solidFill>
              </a:rPr>
              <a:t> </a:t>
            </a:r>
            <a:r>
              <a:rPr lang="en-US" altLang="tr-TR" sz="2400" b="1" dirty="0" err="1">
                <a:solidFill>
                  <a:srgbClr val="CC0000"/>
                </a:solidFill>
              </a:rPr>
              <a:t>karar</a:t>
            </a:r>
            <a:r>
              <a:rPr lang="en-US" altLang="tr-TR" sz="2400" b="1" dirty="0">
                <a:solidFill>
                  <a:srgbClr val="CC0000"/>
                </a:solidFill>
              </a:rPr>
              <a:t> </a:t>
            </a:r>
            <a:r>
              <a:rPr lang="en-US" altLang="tr-TR" sz="2400" b="1" dirty="0" err="1">
                <a:solidFill>
                  <a:srgbClr val="CC0000"/>
                </a:solidFill>
              </a:rPr>
              <a:t>ver</a:t>
            </a:r>
            <a:r>
              <a:rPr lang="en-US" altLang="tr-TR" sz="2400" b="1" dirty="0">
                <a:solidFill>
                  <a:srgbClr val="CC0000"/>
                </a:solidFill>
              </a:rPr>
              <a:t> </a:t>
            </a:r>
          </a:p>
          <a:p>
            <a:pPr eaLnBrk="1" hangingPunct="1"/>
            <a:r>
              <a:rPr lang="en-US" altLang="tr-TR" sz="2400" dirty="0"/>
              <a:t>CR  </a:t>
            </a:r>
            <a:r>
              <a:rPr lang="en-US" altLang="tr-TR" sz="2400" dirty="0" err="1"/>
              <a:t>veya</a:t>
            </a:r>
            <a:r>
              <a:rPr lang="en-US" altLang="tr-TR" sz="2400" dirty="0"/>
              <a:t> </a:t>
            </a:r>
            <a:r>
              <a:rPr lang="en-US" altLang="tr-TR" sz="2400" dirty="0" err="1"/>
              <a:t>hastalık</a:t>
            </a:r>
            <a:r>
              <a:rPr lang="en-US" altLang="tr-TR" sz="2400" dirty="0"/>
              <a:t> </a:t>
            </a:r>
            <a:r>
              <a:rPr lang="en-US" altLang="tr-TR" sz="2400" dirty="0" err="1"/>
              <a:t>kontrolü</a:t>
            </a:r>
            <a:endParaRPr lang="en-US" altLang="tr-TR" sz="2400" dirty="0"/>
          </a:p>
          <a:p>
            <a:pPr eaLnBrk="1" hangingPunct="1"/>
            <a:r>
              <a:rPr lang="en-US" altLang="tr-TR" sz="2400" dirty="0" err="1"/>
              <a:t>Beklenti</a:t>
            </a:r>
            <a:endParaRPr lang="en-US" altLang="tr-TR" sz="2400" dirty="0"/>
          </a:p>
          <a:p>
            <a:pPr eaLnBrk="1" hangingPunct="1"/>
            <a:r>
              <a:rPr lang="en-US" altLang="tr-TR" sz="2400" dirty="0" err="1"/>
              <a:t>Anlama</a:t>
            </a:r>
            <a:endParaRPr lang="en-US" altLang="tr-TR" sz="2400" dirty="0"/>
          </a:p>
          <a:p>
            <a:pPr eaLnBrk="1" hangingPunct="1"/>
            <a:r>
              <a:rPr lang="en-US" altLang="tr-TR" sz="2400" dirty="0" err="1"/>
              <a:t>Yaşam</a:t>
            </a:r>
            <a:r>
              <a:rPr lang="en-US" altLang="tr-TR" sz="2400" dirty="0"/>
              <a:t> </a:t>
            </a:r>
            <a:r>
              <a:rPr lang="en-US" altLang="tr-TR" sz="2400" dirty="0" err="1"/>
              <a:t>beklentisi</a:t>
            </a:r>
            <a:endParaRPr lang="tr-TR" sz="2400" dirty="0"/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93509D2B-02CC-4C45-AC94-D6C59936C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25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Değerlendirme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Düşkünlük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=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fraility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durumunu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belirler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</a:t>
            </a:r>
          </a:p>
          <a:p>
            <a:pPr algn="just"/>
            <a:endParaRPr lang="en-US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değerlendirmede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günlük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aktivitesi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günlük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aletli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aktivitesi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komorbidite</a:t>
            </a:r>
            <a:r>
              <a:rPr lang="en-US" altLang="tr-TR" sz="28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indeksi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sistematik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yapılır</a:t>
            </a:r>
            <a:endParaRPr lang="en-US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30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595136AC-C1FC-4BF7-82FD-128F15553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83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Değerlendirme</a:t>
            </a:r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Ne </a:t>
            </a:r>
            <a:r>
              <a:rPr lang="en-US" altLang="tr-TR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Sağlar</a:t>
            </a:r>
            <a:r>
              <a:rPr lang="en-US" altLang="tr-TR" dirty="0">
                <a:solidFill>
                  <a:schemeClr val="bg1"/>
                </a:solidFill>
                <a:ea typeface="ＭＳ Ｐゴシック" panose="020B0600070205080204" pitchFamily="34" charset="-128"/>
              </a:rPr>
              <a:t>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Rutin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öykü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fizik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incelemede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saptanamayan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sorunlar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saptanır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Ciddi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sonrası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gelişecek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bilgisi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verir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Birçok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tümörde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sörvi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bilgisi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verir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seçimini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yoğunluğunu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etkiler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31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00DF6F3-E916-428F-BFA0-69ECFC38D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41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tr-TR" sz="44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Toksisite</a:t>
            </a:r>
            <a:r>
              <a:rPr lang="en-GB" altLang="tr-TR" sz="44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tr-TR" sz="44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Nasıl</a:t>
            </a:r>
            <a:r>
              <a:rPr lang="en-GB" altLang="tr-TR" sz="44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tr-TR" sz="44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Tahmin</a:t>
            </a:r>
            <a:r>
              <a:rPr lang="en-GB" altLang="tr-TR" sz="44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tr-TR" sz="44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Edilir</a:t>
            </a:r>
            <a:r>
              <a:rPr lang="en-GB" altLang="tr-TR" sz="44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Tam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doz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kemoterapi</a:t>
            </a: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yüküne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bağlı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Hb, albumin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düşüklüğü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kreatinin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artışı</a:t>
            </a: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GB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endParaRPr lang="en-GB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32</a:t>
            </a:fld>
            <a:endParaRPr lang="tr-TR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61F710D1-A598-4045-A2F2-98F78A9CC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1111" y="6382053"/>
            <a:ext cx="47745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tr-TR" sz="1400" dirty="0">
                <a:latin typeface="+mn-lt"/>
              </a:rPr>
              <a:t>J Clin Oncol.2011;29(25):3457-6. Cancer.2012;118(13):3377-86 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717BAEF8-67A0-4032-8709-384C848A9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88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33</a:t>
            </a:fld>
            <a:endParaRPr lang="tr-TR" dirty="0"/>
          </a:p>
        </p:txBody>
      </p:sp>
      <p:graphicFrame>
        <p:nvGraphicFramePr>
          <p:cNvPr id="12" name="Object 4">
            <a:extLst>
              <a:ext uri="{FF2B5EF4-FFF2-40B4-BE49-F238E27FC236}">
                <a16:creationId xmlns:a16="http://schemas.microsoft.com/office/drawing/2014/main" id="{4D25087E-BDDF-4FB1-8CEA-8E08A963B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070247"/>
              </p:ext>
            </p:extLst>
          </p:nvPr>
        </p:nvGraphicFramePr>
        <p:xfrm>
          <a:off x="3071813" y="322058"/>
          <a:ext cx="6048375" cy="747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Document" r:id="rId3" imgW="5859077" imgH="8547427" progId="Word.Document.12">
                  <p:embed/>
                </p:oleObj>
              </mc:Choice>
              <mc:Fallback>
                <p:oleObj name="Document" r:id="rId3" imgW="5859077" imgH="8547427" progId="Word.Document.12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09608B82-7ACF-4D25-B089-997280C1AE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322058"/>
                        <a:ext cx="6048375" cy="7474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FC7B5500-B4A6-4684-872D-4E42D5948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06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34</a:t>
            </a:fld>
            <a:endParaRPr lang="tr-TR" dirty="0"/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09DD2A80-BACA-408B-9C52-903C48DA53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456796"/>
              </p:ext>
            </p:extLst>
          </p:nvPr>
        </p:nvGraphicFramePr>
        <p:xfrm>
          <a:off x="3352800" y="108389"/>
          <a:ext cx="5486400" cy="744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Document" r:id="rId3" imgW="5867184" imgH="9308757" progId="Word.Document.12">
                  <p:embed/>
                </p:oleObj>
              </mc:Choice>
              <mc:Fallback>
                <p:oleObj name="Document" r:id="rId3" imgW="5867184" imgH="9308757" progId="Word.Document.12">
                  <p:embed/>
                  <p:pic>
                    <p:nvPicPr>
                      <p:cNvPr id="3074" name="Object 3">
                        <a:extLst>
                          <a:ext uri="{FF2B5EF4-FFF2-40B4-BE49-F238E27FC236}">
                            <a16:creationId xmlns:a16="http://schemas.microsoft.com/office/drawing/2014/main" id="{7DCED7A3-DD8D-42B3-B192-6E7E9489DB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08389"/>
                        <a:ext cx="5486400" cy="744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4208C282-AC9B-4251-A69C-8C319C31E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32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35</a:t>
            </a:fld>
            <a:endParaRPr lang="tr-TR" dirty="0"/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B9B1DEB1-359D-4CDE-8FDB-A0C68BCAD2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080649"/>
              </p:ext>
            </p:extLst>
          </p:nvPr>
        </p:nvGraphicFramePr>
        <p:xfrm>
          <a:off x="2844800" y="322058"/>
          <a:ext cx="6502400" cy="624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Document" r:id="rId3" imgW="5867184" imgH="5638592" progId="Word.Document.12">
                  <p:embed/>
                </p:oleObj>
              </mc:Choice>
              <mc:Fallback>
                <p:oleObj name="Document" r:id="rId3" imgW="5867184" imgH="5638592" progId="Word.Document.12">
                  <p:embed/>
                  <p:pic>
                    <p:nvPicPr>
                      <p:cNvPr id="4098" name="Object 3">
                        <a:extLst>
                          <a:ext uri="{FF2B5EF4-FFF2-40B4-BE49-F238E27FC236}">
                            <a16:creationId xmlns:a16="http://schemas.microsoft.com/office/drawing/2014/main" id="{8CBB9040-E128-4010-A697-C35B56742A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322058"/>
                        <a:ext cx="6502400" cy="624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0B3F9320-F42E-483B-A730-785944461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89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36</a:t>
            </a:fld>
            <a:endParaRPr lang="tr-TR" dirty="0"/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AA2D6213-D4FC-459D-A1E5-91F80BFC8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14142"/>
              </p:ext>
            </p:extLst>
          </p:nvPr>
        </p:nvGraphicFramePr>
        <p:xfrm>
          <a:off x="1772443" y="1511300"/>
          <a:ext cx="8647113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8" name="Document" r:id="rId3" imgW="6527560" imgH="2895493" progId="Word.Document.12">
                  <p:embed/>
                </p:oleObj>
              </mc:Choice>
              <mc:Fallback>
                <p:oleObj name="Document" r:id="rId3" imgW="6527560" imgH="2895493" progId="Word.Document.12">
                  <p:embed/>
                  <p:pic>
                    <p:nvPicPr>
                      <p:cNvPr id="5122" name="Object 3">
                        <a:extLst>
                          <a:ext uri="{FF2B5EF4-FFF2-40B4-BE49-F238E27FC236}">
                            <a16:creationId xmlns:a16="http://schemas.microsoft.com/office/drawing/2014/main" id="{0A55F2AF-7BDC-40C7-BC17-4867D0C2D6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2443" y="1511300"/>
                        <a:ext cx="8647113" cy="383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09864705-7781-48CD-8938-774C51EAD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4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Myeloma-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Hastalar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Tedaviyi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tr-TR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İ</a:t>
            </a:r>
            <a:r>
              <a:rPr lang="en-GB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stiyor</a:t>
            </a:r>
            <a:r>
              <a:rPr lang="tr-TR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6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Mu?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eaLnBrk="1" hangingPunct="1"/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Çoğunluğu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evet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kalitesi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vs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survinin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artması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Doktorun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yaklaşımı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37</a:t>
            </a:fld>
            <a:endParaRPr lang="tr-TR" dirty="0"/>
          </a:p>
        </p:txBody>
      </p:sp>
      <p:pic>
        <p:nvPicPr>
          <p:cNvPr id="9" name="Picture 6" descr="https://encrypted-tbn2.gstatic.com/images?q=tbn:ANd9GcTTO2AAjIt06HhvZSuGeBCa0EXKjugL7u-C0JU8JkbQFLCUusY3Hw">
            <a:extLst>
              <a:ext uri="{FF2B5EF4-FFF2-40B4-BE49-F238E27FC236}">
                <a16:creationId xmlns:a16="http://schemas.microsoft.com/office/drawing/2014/main" id="{D0583402-028C-42B6-9B19-867C264E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487" y="2746473"/>
            <a:ext cx="3346189" cy="250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79CC2785-6806-4E3C-9B0B-37337627B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29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GB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Myeloma- </a:t>
            </a:r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Yaşam</a:t>
            </a:r>
            <a:r>
              <a:rPr lang="en-GB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Kalitesi</a:t>
            </a:r>
            <a:r>
              <a:rPr lang="en-GB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Klinik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çalışmalara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kalitesi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de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ekleniyor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Tümör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tedaviye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yanıt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verirse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kalitesi</a:t>
            </a:r>
            <a:r>
              <a:rPr lang="en-GB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artıyor</a:t>
            </a:r>
            <a:endParaRPr lang="en-GB" altLang="tr-TR" dirty="0">
              <a:solidFill>
                <a:srgbClr val="CC0000"/>
              </a:solidFill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38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366DB92-1A6D-4615-BB50-C8EF1F7BE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57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GB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Myeloma-  </a:t>
            </a:r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Yaşam</a:t>
            </a:r>
            <a:r>
              <a:rPr lang="en-GB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Kalitesi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tr-TR" sz="2800" dirty="0" err="1"/>
              <a:t>Ağrı</a:t>
            </a:r>
            <a:r>
              <a:rPr lang="en-US" altLang="tr-TR" sz="2800" dirty="0"/>
              <a:t> </a:t>
            </a:r>
            <a:r>
              <a:rPr lang="en-US" altLang="tr-TR" sz="2800" dirty="0" err="1"/>
              <a:t>ve</a:t>
            </a:r>
            <a:r>
              <a:rPr lang="en-US" altLang="tr-TR" sz="2800" dirty="0"/>
              <a:t> </a:t>
            </a:r>
            <a:r>
              <a:rPr lang="en-US" altLang="tr-TR" sz="2800" dirty="0" err="1"/>
              <a:t>yorgunluğun</a:t>
            </a:r>
            <a:r>
              <a:rPr lang="en-US" altLang="tr-TR" sz="2800" dirty="0"/>
              <a:t> </a:t>
            </a:r>
            <a:r>
              <a:rPr lang="en-US" altLang="tr-TR" sz="2800" dirty="0" err="1"/>
              <a:t>düzelmesi</a:t>
            </a:r>
            <a:r>
              <a:rPr lang="en-US" altLang="tr-TR" sz="2800" dirty="0"/>
              <a:t> </a:t>
            </a:r>
            <a:r>
              <a:rPr lang="en-US" altLang="tr-TR" sz="2800" dirty="0" err="1"/>
              <a:t>en</a:t>
            </a:r>
            <a:r>
              <a:rPr lang="en-US" altLang="tr-TR" sz="2800" dirty="0"/>
              <a:t> </a:t>
            </a:r>
            <a:r>
              <a:rPr lang="en-US" altLang="tr-TR" sz="2800" dirty="0" err="1"/>
              <a:t>önemli</a:t>
            </a:r>
            <a:r>
              <a:rPr lang="en-US" altLang="tr-TR" sz="2800" dirty="0"/>
              <a:t> 2 </a:t>
            </a:r>
            <a:r>
              <a:rPr lang="en-US" altLang="tr-TR" sz="2800" dirty="0" err="1"/>
              <a:t>faktör</a:t>
            </a:r>
            <a:endParaRPr lang="en-US" altLang="tr-TR" sz="2800" dirty="0"/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39</a:t>
            </a:fld>
            <a:endParaRPr lang="tr-TR" dirty="0"/>
          </a:p>
        </p:txBody>
      </p:sp>
      <p:pic>
        <p:nvPicPr>
          <p:cNvPr id="9" name="Picture 9" descr="https://encrypted-tbn2.gstatic.com/images?q=tbn:ANd9GcSyhebXXAbrZPPBEodwM6m9HC15ZDdW11myL3ZkzVGBXafP2cDZ8w">
            <a:extLst>
              <a:ext uri="{FF2B5EF4-FFF2-40B4-BE49-F238E27FC236}">
                <a16:creationId xmlns:a16="http://schemas.microsoft.com/office/drawing/2014/main" id="{77EB4F0D-E47F-4231-B3F3-1107ADCDA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9756"/>
            <a:ext cx="3583684" cy="238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https://encrypted-tbn1.gstatic.com/images?q=tbn:ANd9GcTnO8Em2PljPhz_TSdi9LKlI-bEy0UCZZpdMJGGU1Jwh5MVbslr1g">
            <a:extLst>
              <a:ext uri="{FF2B5EF4-FFF2-40B4-BE49-F238E27FC236}">
                <a16:creationId xmlns:a16="http://schemas.microsoft.com/office/drawing/2014/main" id="{0D4B0A28-7586-4224-A0FC-C0EC03773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29756"/>
            <a:ext cx="3606926" cy="238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9AFAA02A-2DF2-4146-9522-E0EFDB0925DD}"/>
              </a:ext>
            </a:extLst>
          </p:cNvPr>
          <p:cNvSpPr/>
          <p:nvPr/>
        </p:nvSpPr>
        <p:spPr>
          <a:xfrm>
            <a:off x="4707927" y="3984520"/>
            <a:ext cx="1055077" cy="675249"/>
          </a:xfrm>
          <a:prstGeom prst="rightArrow">
            <a:avLst/>
          </a:prstGeom>
          <a:solidFill>
            <a:srgbClr val="CC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38901447-9A62-4B59-996F-F9836EBC4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851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1D96B70A-EE74-4591-BE43-1799E129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3" y="1641280"/>
            <a:ext cx="1470073" cy="147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Tedaviden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yararlanır</a:t>
            </a:r>
            <a:r>
              <a:rPr lang="tr-TR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mı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?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Myeloması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edilirse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hangi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semptomları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düzelir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kalitesi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artar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Toksisiteyi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tahmin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Tedaviyi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hastaya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göre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modifiye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etme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verilecek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destek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tedavisini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belirleme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400" dirty="0" err="1">
                <a:solidFill>
                  <a:schemeClr val="bg1"/>
                </a:solidFill>
                <a:ea typeface="+mj-ea"/>
                <a:cs typeface="+mj-cs"/>
              </a:rPr>
              <a:t>Geriatrik</a:t>
            </a:r>
            <a:r>
              <a:rPr lang="en-GB" altLang="en-US" sz="4400" dirty="0">
                <a:solidFill>
                  <a:schemeClr val="bg1"/>
                </a:solidFill>
                <a:ea typeface="+mj-ea"/>
                <a:cs typeface="+mj-cs"/>
              </a:rPr>
              <a:t> Myeloma - Yeni Hasta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40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CAAE00A-6656-46CC-8F31-A5D2F4B52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506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41</a:t>
            </a:fld>
            <a:endParaRPr lang="tr-TR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7F20C59C-8489-48B7-BDDF-6EAE1CFD7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3577"/>
            <a:ext cx="12192000" cy="325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02B5ADB-D354-4792-A644-5B9F31E79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655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42</a:t>
            </a:fld>
            <a:endParaRPr lang="tr-TR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7456C854-0CAD-465D-B0B2-5572FC572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77" y="136370"/>
            <a:ext cx="8412480" cy="672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87D350A-C5D5-4501-A080-993D6267C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03" y="6372810"/>
            <a:ext cx="5228492" cy="41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FEF0BE28-2C33-4F98-855C-D01C1BD58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136370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70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Geriatrik</a:t>
            </a:r>
            <a:r>
              <a:rPr lang="en-US" dirty="0">
                <a:solidFill>
                  <a:schemeClr val="bg1"/>
                </a:solidFill>
              </a:rPr>
              <a:t> Myeloma </a:t>
            </a:r>
            <a:r>
              <a:rPr lang="en-US" dirty="0" err="1">
                <a:solidFill>
                  <a:schemeClr val="bg1"/>
                </a:solidFill>
              </a:rPr>
              <a:t>Tedavi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Hedefi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Tedavide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amaç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hastalıksız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yaşamı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total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yaşamı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uzatma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yanı</a:t>
            </a:r>
            <a:r>
              <a:rPr lang="tr-TR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sıra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kullanılmayan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dönemleri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uzatmak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kalitesini</a:t>
            </a:r>
            <a:r>
              <a:rPr lang="tr-TR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arttırmaktır</a:t>
            </a:r>
            <a:endParaRPr lang="en-US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MP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kullanırken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amaç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PR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sağlamaktı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Yeni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ilaçlarla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günümüzdeki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amaç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sağlamaktır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</a:t>
            </a:r>
          </a:p>
          <a:p>
            <a:pPr algn="just"/>
            <a:endParaRPr lang="en-US" altLang="tr-TR" sz="28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1175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hastanın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retrospektif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analizinde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sağlanan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PFS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OS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nin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uzadığı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gösterilmiştir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 3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yıllık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PFS, CR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sağlananlarda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%67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iken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VGPR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PR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sağlananlarda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%27 dir. 3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yıllık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OS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ise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sağlananlarda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%91 İKEN VGPR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PR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sağlananlarda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%67, %70 dir.</a:t>
            </a:r>
          </a:p>
          <a:p>
            <a:pPr algn="just"/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Yaslı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hastalarda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akım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sitometri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MRD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bakılırsa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immünofenotipik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CR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sağlanırsa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OS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PFS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daha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uzun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olmaktadır</a:t>
            </a:r>
            <a:r>
              <a:rPr lang="en-US" altLang="tr-TR" sz="28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</a:t>
            </a:r>
          </a:p>
          <a:p>
            <a:pPr marL="0" indent="0" algn="just">
              <a:buNone/>
            </a:pPr>
            <a:endParaRPr lang="x-none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43</a:t>
            </a:fld>
            <a:endParaRPr lang="tr-T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258E4E5-9D41-4D88-9CEC-236B58BA5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182" y="6268835"/>
            <a:ext cx="20875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CCF892C2-C24E-4F2B-B187-13E049042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45" y="6518275"/>
            <a:ext cx="39243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B682530-B8AF-4F20-9692-EF31D376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93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Geriatrik</a:t>
            </a:r>
            <a:r>
              <a:rPr lang="en-US" dirty="0">
                <a:solidFill>
                  <a:schemeClr val="bg1"/>
                </a:solidFill>
              </a:rPr>
              <a:t> Myeloma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Tedaviye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yanıtın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daha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duyarlı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yöntemlerle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izlemi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hastadaki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yanıtı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daha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iyi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değerlendirmeyi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	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yanıtın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derinliğine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göre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hastalardaki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tedavinin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süresini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yoğunluğunu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kişisel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olarak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toksisiteyide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dikkate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alarak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daha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iyi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yönetmemize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olanak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sağlayabilmektedir</a:t>
            </a: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b="1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Hedef</a:t>
            </a:r>
            <a:r>
              <a:rPr lang="en-US" altLang="tr-TR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: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      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immünolojik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CR, MRD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yokluğu</a:t>
            </a: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      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az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</a:t>
            </a: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44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D105FFED-1E0D-4FCE-BD14-5DBE322A2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494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Geriatrik</a:t>
            </a:r>
            <a:r>
              <a:rPr lang="en-US" dirty="0">
                <a:solidFill>
                  <a:schemeClr val="bg1"/>
                </a:solidFill>
              </a:rPr>
              <a:t> Myeloma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Biyolojik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faktörler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fraigility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değerlendirilir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Fonksiyonel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durumu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değerlendirilir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Uygun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</a:t>
            </a: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rejimi</a:t>
            </a: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</a:t>
            </a: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dozları</a:t>
            </a:r>
            <a:r>
              <a:rPr lang="en-US" altLang="tr-TR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belirlenir</a:t>
            </a:r>
            <a:endParaRPr lang="en-US" altLang="tr-TR" dirty="0">
              <a:solidFill>
                <a:srgbClr val="CC0000"/>
              </a:solidFill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Destek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Bifosfanat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 growth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faktör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antikoagulan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antibiyotik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antiviral,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antikoagulan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ağrı</a:t>
            </a:r>
            <a:r>
              <a:rPr lang="en-US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kontrolü</a:t>
            </a:r>
            <a:endParaRPr lang="en-US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45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314E87D-2C62-484C-8E4E-C2798711E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4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Geriatride </a:t>
            </a:r>
            <a:r>
              <a:rPr lang="tr-TR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Myeloma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x-none" dirty="0"/>
          </a:p>
          <a:p>
            <a:pPr algn="just"/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Standart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MPT, VMP, Rd</a:t>
            </a: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Yaşlanma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hastalıklar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artmaktadır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fiziksel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zihinsel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yaşlanma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düşkünlük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oluşmaktadır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Hangi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yaşlı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hastaların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tedaviden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yararlanacağını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nasıl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anlayacağız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 Alt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grupları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nasıl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belirleyeceğiz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?</a:t>
            </a: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46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0237FCA-E96A-43CB-ACA8-4AFD5D2F6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7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Geriatrik</a:t>
            </a:r>
            <a:r>
              <a:rPr lang="en-US" dirty="0">
                <a:solidFill>
                  <a:schemeClr val="bg1"/>
                </a:solidFill>
              </a:rPr>
              <a:t> Myeloma - </a:t>
            </a:r>
            <a:r>
              <a:rPr lang="en-US" dirty="0" err="1">
                <a:solidFill>
                  <a:schemeClr val="bg1"/>
                </a:solidFill>
              </a:rPr>
              <a:t>Tedavi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Transplant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uygun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olmayan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hastalarda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   MPT, VMP , Rd 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standart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   RVD,  Rd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carfilzomib,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Ixazomib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yeni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rejimler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Yeni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ilaçlarla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idame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giderek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standartlaşıyor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Gelecekte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monoklonal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antikor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kombine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edilecek</a:t>
            </a:r>
            <a:r>
              <a:rPr lang="en-US" altLang="tr-TR" sz="280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görünüyor</a:t>
            </a:r>
            <a:endParaRPr lang="en-US" altLang="tr-TR" sz="280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öncesi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doğru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yeterli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anahtar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standart</a:t>
            </a:r>
            <a:r>
              <a:rPr lang="en-US" altLang="tr-TR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yapılmalı</a:t>
            </a:r>
            <a:endParaRPr lang="en-US" altLang="tr-TR" dirty="0">
              <a:solidFill>
                <a:srgbClr val="CC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x-none" dirty="0"/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47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215788C-D3CC-4CBE-89F9-FDEDDAF9C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417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  <a:cs typeface="Arial" pitchFamily="34" charset="0"/>
              </a:rPr>
              <a:t>Treatment Algorithm For Elderly MM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11BC29E-C158-4827-8516-1E9E6CBC3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777" y="1690688"/>
            <a:ext cx="8338905" cy="4665662"/>
          </a:xfr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48</a:t>
            </a:fld>
            <a:endParaRPr lang="tr-TR"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4AD4C2B-EA8E-4867-AC7B-3E26822D9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766" y="6402829"/>
            <a:ext cx="28559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400" dirty="0">
                <a:latin typeface="+mn-lt"/>
              </a:rPr>
              <a:t>Slide courtesy of Palumbo, ASH 2013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08E663FC-E61C-4375-8B85-466AA35B4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37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Geriatride </a:t>
            </a:r>
            <a:r>
              <a:rPr lang="tr-TR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Myeloma</a:t>
            </a:r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- Devamlı Tedavi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Yeni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tanı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myelomada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FDA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EMA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tarafından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lenalidomidin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onaylanması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geriatride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myeloma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tedavisinde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önemli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bir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gelişme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olup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yaklaşımında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önemli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gelişmeye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yol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açmıştır</a:t>
            </a:r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Yeni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tanı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myelomada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Lenalidomide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dexa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MPT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VMP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kıyaslanırsa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kemoterapisiz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oral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devamlı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yaklaşımı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pratik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yaklaşımda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yenilik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getirmiştir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Palumbo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arkadaşları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süreli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yerine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devamlı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tedavinin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üstünlüğünü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gösterdiler</a:t>
            </a:r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Devamlı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Rd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tedavisi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yapılan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faz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3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karşılaştırmalı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klinik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çalışmada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devamlı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tedavinin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üstünlüğü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gösterildi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Progresyonsuz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yada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ölüme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kdar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geçen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süre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Rd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gurubunda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Rd18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MPT ye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göre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daha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uzundu</a:t>
            </a:r>
            <a:r>
              <a:rPr lang="en-US" altLang="tr-TR" sz="2400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</a:t>
            </a:r>
          </a:p>
          <a:p>
            <a:pPr algn="just"/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fraility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durumunu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belirler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Geriatrik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değerlendirmeye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günlük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aktivitesi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günlük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aletli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yaşam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aktivitesi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komorbidite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indeksi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sistematik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değerlendirme</a:t>
            </a:r>
            <a:r>
              <a:rPr lang="en-US" altLang="tr-TR" sz="2400" dirty="0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yapılır</a:t>
            </a:r>
            <a:endParaRPr lang="en-US" altLang="tr-TR" sz="2400" dirty="0">
              <a:solidFill>
                <a:srgbClr val="CC0000"/>
              </a:solidFill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sz="2400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sz="2400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49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6EBC46C4-54D8-42FF-A5F9-EE5DCEB81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30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50</a:t>
            </a:fld>
            <a:endParaRPr lang="tr-TR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C599AF3F-899D-48BC-9F1F-574A44415C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1" b="1553"/>
          <a:stretch/>
        </p:blipFill>
        <p:spPr bwMode="auto">
          <a:xfrm>
            <a:off x="1308957" y="452298"/>
            <a:ext cx="8376088" cy="595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1BC2213-253D-4A6D-96F7-AE4333672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23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Geriatride </a:t>
            </a:r>
            <a:r>
              <a:rPr lang="tr-TR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Myeloma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x-none" dirty="0"/>
          </a:p>
          <a:p>
            <a:pPr algn="just"/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Hastalığın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biyolojisinin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anlaşılması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yeni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tedavide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önemli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değişiklikler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oluşturmaya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devam</a:t>
            </a:r>
            <a:r>
              <a:rPr lang="en-US" altLang="tr-TR" sz="28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8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etmektedir</a:t>
            </a:r>
            <a:endParaRPr lang="en-US" altLang="tr-TR" sz="2800" b="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Yeni </a:t>
            </a:r>
            <a:r>
              <a:rPr lang="en-US" altLang="tr-TR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</a:t>
            </a: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Thalidomid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lenalidomide, bortezomib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	3</a:t>
            </a:r>
            <a:r>
              <a:rPr lang="tr-TR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’ün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cü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jenerasyon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İmidler</a:t>
            </a:r>
            <a:endParaRPr lang="en-US" altLang="tr-TR" sz="2400" b="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	Yeni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protezom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inh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leri:Carfilzomib,İxazomib,oprozomib</a:t>
            </a:r>
            <a:endParaRPr lang="en-US" altLang="tr-TR" sz="2400" b="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	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Antikorlar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Daratumamab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elotuzumab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vs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	Bruton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tirozinkinaz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heat shock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inhs</a:t>
            </a:r>
            <a:r>
              <a:rPr lang="en-US" altLang="tr-TR" sz="2400" b="0" dirty="0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HDAC </a:t>
            </a:r>
            <a:r>
              <a:rPr lang="en-US" altLang="tr-TR" sz="2400" b="0" dirty="0" err="1"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inhs</a:t>
            </a:r>
            <a:endParaRPr lang="en-US" altLang="tr-TR" sz="2400" b="0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endParaRPr lang="en-US" altLang="tr-TR" sz="2400" b="0" dirty="0">
              <a:solidFill>
                <a:srgbClr val="595959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Myeloma da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Avrupada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yaşlılarda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yürüyen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30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üzerinde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yeni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ilaçlarla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klinik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tr-TR" sz="2400" dirty="0" err="1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çalışma</a:t>
            </a:r>
            <a:r>
              <a:rPr lang="en-US" altLang="tr-TR" sz="2400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var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tr-TR" sz="2400" dirty="0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	</a:t>
            </a:r>
          </a:p>
          <a:p>
            <a:pPr algn="just">
              <a:buFont typeface="Arial" panose="020B0604020202020204" pitchFamily="34" charset="0"/>
              <a:buNone/>
            </a:pPr>
            <a:endParaRPr lang="en-US" altLang="tr-TR" dirty="0">
              <a:solidFill>
                <a:srgbClr val="595959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51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EC766FD-2906-4874-8C4D-425461354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228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Transplant Uygun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Olmayan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Hasta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Kararı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52</a:t>
            </a:fld>
            <a:endParaRPr lang="tr-T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668C69-8295-4565-B2A4-63E97D146EC4}"/>
              </a:ext>
            </a:extLst>
          </p:cNvPr>
          <p:cNvSpPr txBox="1">
            <a:spLocks/>
          </p:cNvSpPr>
          <p:nvPr/>
        </p:nvSpPr>
        <p:spPr>
          <a:xfrm>
            <a:off x="1199855" y="1577352"/>
            <a:ext cx="8229600" cy="4525962"/>
          </a:xfrm>
          <a:prstGeom prst="rect">
            <a:avLst/>
          </a:prstGeom>
          <a:ln>
            <a:solidFill>
              <a:srgbClr val="CC0000"/>
            </a:solidFill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Frailty ???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Melphalan </a:t>
            </a: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tabanlı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rejim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 li </a:t>
            </a: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???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 </a:t>
            </a: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lü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???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İdame</a:t>
            </a:r>
            <a:r>
              <a:rPr lang="en-US" altLang="tr-TR" sz="3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???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057FFC-6CC0-4023-BE1F-817757186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9805" y="1503703"/>
            <a:ext cx="3949700" cy="1012825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4EAC8273-6F1C-40E5-B891-1B3346329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7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Transplant Uygun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Olmayan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Hasta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Kararı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53</a:t>
            </a:fld>
            <a:endParaRPr lang="tr-T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AC8BB0-DBA9-4388-BC1A-294A105E0092}"/>
              </a:ext>
            </a:extLst>
          </p:cNvPr>
          <p:cNvSpPr txBox="1">
            <a:spLocks/>
          </p:cNvSpPr>
          <p:nvPr/>
        </p:nvSpPr>
        <p:spPr>
          <a:xfrm>
            <a:off x="1199855" y="182562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tr-TR" sz="3600" dirty="0">
                <a:ea typeface="ＭＳ Ｐゴシック" panose="020B0600070205080204" pitchFamily="34" charset="-128"/>
                <a:cs typeface="Arial" panose="020B0604020202020204" pitchFamily="34" charset="0"/>
              </a:rPr>
              <a:t>Frailty – Adjust Treatment Intensity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ea typeface="ＭＳ Ｐゴシック" panose="020B0600070205080204" pitchFamily="34" charset="-128"/>
                <a:cs typeface="Arial" panose="020B0604020202020204" pitchFamily="34" charset="0"/>
              </a:rPr>
              <a:t>Melphalan or Novel Drugs ???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ea typeface="ＭＳ Ｐゴシック" panose="020B0600070205080204" pitchFamily="34" charset="-128"/>
                <a:cs typeface="Arial" panose="020B0604020202020204" pitchFamily="34" charset="0"/>
              </a:rPr>
              <a:t>Doublets or Triplets ?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??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Maintenance ???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462C96-4943-410E-BD85-3EFD8F05E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705" y="2615223"/>
            <a:ext cx="3810000" cy="1835150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BC8690E1-14AB-48A1-9138-4AAB82EED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5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Transplant Uygun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Olmayan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Hasta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Kararı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54</a:t>
            </a:fld>
            <a:endParaRPr lang="tr-T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B9F872-0DF2-4E4F-A042-E5F2DE346B3F}"/>
              </a:ext>
            </a:extLst>
          </p:cNvPr>
          <p:cNvSpPr txBox="1">
            <a:spLocks/>
          </p:cNvSpPr>
          <p:nvPr/>
        </p:nvSpPr>
        <p:spPr>
          <a:xfrm>
            <a:off x="1199855" y="182562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Frailty </a:t>
            </a:r>
            <a:r>
              <a:rPr lang="en-US" altLang="tr-TR" sz="36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– Adjust Treatment Intensity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Melphalan or Novel Drugs!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Doublets! or Triplets </a:t>
            </a:r>
          </a:p>
          <a:p>
            <a:pPr algn="ctr">
              <a:lnSpc>
                <a:spcPct val="130000"/>
              </a:lnSpc>
            </a:pPr>
            <a:r>
              <a:rPr lang="en-US" altLang="tr-TR" sz="36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Maintenance ???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4B61CD2-DF92-4325-BCAD-EB3E40DDB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955" y="4360105"/>
            <a:ext cx="6883400" cy="1060450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A7BDD3F8-2502-4BFA-860B-0E9E65F23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7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Transplant Uygun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Olmayan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Hasta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Kararı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55</a:t>
            </a:fld>
            <a:endParaRPr lang="tr-T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C10BB19-1911-4598-98D3-15CCA1F3EE37}"/>
              </a:ext>
            </a:extLst>
          </p:cNvPr>
          <p:cNvSpPr txBox="1">
            <a:spLocks/>
          </p:cNvSpPr>
          <p:nvPr/>
        </p:nvSpPr>
        <p:spPr>
          <a:xfrm>
            <a:off x="1981200" y="182562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altLang="tr-TR" sz="3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Frailty – Adjust Treatment Intensity</a:t>
            </a:r>
          </a:p>
          <a:p>
            <a:pPr algn="ctr">
              <a:lnSpc>
                <a:spcPct val="140000"/>
              </a:lnSpc>
            </a:pPr>
            <a:r>
              <a:rPr lang="en-US" altLang="tr-TR" sz="3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Melphalan or Novel Drugs !!</a:t>
            </a:r>
          </a:p>
          <a:p>
            <a:pPr algn="ctr">
              <a:lnSpc>
                <a:spcPct val="140000"/>
              </a:lnSpc>
            </a:pPr>
            <a:r>
              <a:rPr lang="en-US" altLang="tr-TR" sz="3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Doublets or Triplets !!</a:t>
            </a:r>
          </a:p>
          <a:p>
            <a:pPr algn="ctr">
              <a:lnSpc>
                <a:spcPct val="140000"/>
              </a:lnSpc>
            </a:pPr>
            <a:r>
              <a:rPr lang="en-US" altLang="tr-TR" sz="3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Maintenance !!   </a:t>
            </a:r>
          </a:p>
        </p:txBody>
      </p: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id="{8833FAFB-071B-4F93-82AF-D3C82C8E06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55363" y="2870200"/>
            <a:ext cx="2419350" cy="5588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" name="Straight Connector 6">
            <a:extLst>
              <a:ext uri="{FF2B5EF4-FFF2-40B4-BE49-F238E27FC236}">
                <a16:creationId xmlns:a16="http://schemas.microsoft.com/office/drawing/2014/main" id="{AA31AA50-CA3C-42E0-8456-E41783F5F85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123613" y="2870200"/>
            <a:ext cx="2482850" cy="5588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D3E3A8D0-F27E-4169-9667-F055ADB520C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37337" y="3796506"/>
            <a:ext cx="1828800" cy="584200"/>
          </a:xfrm>
          <a:prstGeom prst="line">
            <a:avLst/>
          </a:prstGeom>
          <a:noFill/>
          <a:ln w="28575">
            <a:solidFill>
              <a:srgbClr val="CC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F59FAAE8-0E51-4D35-9BEA-FC35EBD81F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70162" y="3757100"/>
            <a:ext cx="1816100" cy="57150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E670934-FD1E-4A5D-8C9A-22F233620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0" y="4463537"/>
            <a:ext cx="6883400" cy="1060450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BA7E72E3-96B5-4878-8BB1-6EE8B8050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7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Transplant Uygun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Olmayan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Hasta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Tedavi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tr-TR" sz="3600" dirty="0" err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Kararı</a:t>
            </a:r>
            <a:r>
              <a:rPr lang="en-US" altLang="tr-TR" sz="3600" dirty="0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56</a:t>
            </a:fld>
            <a:endParaRPr lang="tr-T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1C167AA-6A31-4334-B03B-1FC2D5BF657F}"/>
              </a:ext>
            </a:extLst>
          </p:cNvPr>
          <p:cNvSpPr txBox="1">
            <a:spLocks/>
          </p:cNvSpPr>
          <p:nvPr/>
        </p:nvSpPr>
        <p:spPr>
          <a:xfrm>
            <a:off x="2916076" y="183038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Frailty  </a:t>
            </a:r>
          </a:p>
          <a:p>
            <a:pPr lvl="1">
              <a:lnSpc>
                <a:spcPct val="80000"/>
              </a:lnSpc>
            </a:pPr>
            <a:r>
              <a:rPr lang="en-US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Adjust Treatment Intensity</a:t>
            </a:r>
          </a:p>
          <a:p>
            <a:pPr lvl="1">
              <a:lnSpc>
                <a:spcPct val="80000"/>
              </a:lnSpc>
            </a:pPr>
            <a:r>
              <a:rPr lang="it-IT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Determine the goals of care !!</a:t>
            </a:r>
            <a:endParaRPr lang="en-US" altLang="tr-TR" sz="3400" dirty="0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Melphalan or Novel Drugs !!</a:t>
            </a:r>
          </a:p>
          <a:p>
            <a:pPr>
              <a:lnSpc>
                <a:spcPct val="140000"/>
              </a:lnSpc>
            </a:pPr>
            <a:r>
              <a:rPr lang="en-US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Doublets or Triplets !!</a:t>
            </a:r>
          </a:p>
          <a:p>
            <a:pPr lvl="1">
              <a:lnSpc>
                <a:spcPct val="80000"/>
              </a:lnSpc>
            </a:pPr>
            <a:r>
              <a:rPr lang="it-IT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Less toxic treatment allows longer treatment</a:t>
            </a:r>
          </a:p>
          <a:p>
            <a:pPr>
              <a:lnSpc>
                <a:spcPct val="140000"/>
              </a:lnSpc>
            </a:pPr>
            <a:r>
              <a:rPr lang="en-US" altLang="tr-TR" sz="3400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Maintenance !!   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BA0CED0B-E3B4-4AE8-A153-B1C46828A407}"/>
              </a:ext>
            </a:extLst>
          </p:cNvPr>
          <p:cNvGrpSpPr>
            <a:grpSpLocks/>
          </p:cNvGrpSpPr>
          <p:nvPr/>
        </p:nvGrpSpPr>
        <p:grpSpPr bwMode="auto">
          <a:xfrm>
            <a:off x="2916076" y="3534568"/>
            <a:ext cx="2495550" cy="558800"/>
            <a:chOff x="1593850" y="3073400"/>
            <a:chExt cx="2495550" cy="558800"/>
          </a:xfrm>
        </p:grpSpPr>
        <p:cxnSp>
          <p:nvCxnSpPr>
            <p:cNvPr id="13" name="Straight Connector 6">
              <a:extLst>
                <a:ext uri="{FF2B5EF4-FFF2-40B4-BE49-F238E27FC236}">
                  <a16:creationId xmlns:a16="http://schemas.microsoft.com/office/drawing/2014/main" id="{653FB67A-E630-4D94-9F82-E5D5AE83AB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606550" y="3073400"/>
              <a:ext cx="2482850" cy="558800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4" name="Straight Connector 7">
              <a:extLst>
                <a:ext uri="{FF2B5EF4-FFF2-40B4-BE49-F238E27FC236}">
                  <a16:creationId xmlns:a16="http://schemas.microsoft.com/office/drawing/2014/main" id="{7E084CA7-0E0F-4B42-90A0-B3B3C0ED68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93850" y="3073400"/>
              <a:ext cx="2419350" cy="558800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8A24EAA9-0F9B-4AD0-B49C-530532FB5AE9}"/>
              </a:ext>
            </a:extLst>
          </p:cNvPr>
          <p:cNvGrpSpPr>
            <a:grpSpLocks/>
          </p:cNvGrpSpPr>
          <p:nvPr/>
        </p:nvGrpSpPr>
        <p:grpSpPr bwMode="auto">
          <a:xfrm>
            <a:off x="5202076" y="4374894"/>
            <a:ext cx="1828800" cy="584200"/>
            <a:chOff x="5016500" y="3949700"/>
            <a:chExt cx="1828800" cy="584200"/>
          </a:xfrm>
        </p:grpSpPr>
        <p:cxnSp>
          <p:nvCxnSpPr>
            <p:cNvPr id="17" name="Straight Connector 11">
              <a:extLst>
                <a:ext uri="{FF2B5EF4-FFF2-40B4-BE49-F238E27FC236}">
                  <a16:creationId xmlns:a16="http://schemas.microsoft.com/office/drawing/2014/main" id="{A664BA0D-E007-48DA-8B8A-874FFDA49B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29200" y="3949700"/>
              <a:ext cx="1816100" cy="5715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" name="Straight Connector 12">
              <a:extLst>
                <a:ext uri="{FF2B5EF4-FFF2-40B4-BE49-F238E27FC236}">
                  <a16:creationId xmlns:a16="http://schemas.microsoft.com/office/drawing/2014/main" id="{B18D0950-1CC4-4F7D-82DA-A7228C0C0C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016500" y="3949700"/>
              <a:ext cx="1828800" cy="5842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sys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pic>
        <p:nvPicPr>
          <p:cNvPr id="19" name="Resim 18">
            <a:extLst>
              <a:ext uri="{FF2B5EF4-FFF2-40B4-BE49-F238E27FC236}">
                <a16:creationId xmlns:a16="http://schemas.microsoft.com/office/drawing/2014/main" id="{EAD284DA-93CC-414D-B6AD-CAA6BC474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478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12295D45-B0DA-4C09-A74F-BF47C78D6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05" y="924201"/>
            <a:ext cx="10462393" cy="5009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57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3F220AE3-FB48-4324-969B-B87F79717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061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  <a:ea typeface="+mj-ea"/>
                <a:cs typeface="+mj-cs"/>
              </a:rPr>
              <a:t>Hangi</a:t>
            </a:r>
            <a:r>
              <a:rPr lang="en-GB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GB" dirty="0" err="1">
                <a:solidFill>
                  <a:schemeClr val="bg1"/>
                </a:solidFill>
                <a:ea typeface="+mj-ea"/>
                <a:cs typeface="+mj-cs"/>
              </a:rPr>
              <a:t>Hastalar</a:t>
            </a:r>
            <a:r>
              <a:rPr lang="en-GB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GB" dirty="0" err="1">
                <a:solidFill>
                  <a:schemeClr val="bg1"/>
                </a:solidFill>
                <a:ea typeface="+mj-ea"/>
                <a:cs typeface="+mj-cs"/>
              </a:rPr>
              <a:t>Tedaviden</a:t>
            </a:r>
            <a:r>
              <a:rPr lang="en-GB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GB" dirty="0" err="1">
                <a:solidFill>
                  <a:schemeClr val="bg1"/>
                </a:solidFill>
                <a:ea typeface="+mj-ea"/>
                <a:cs typeface="+mj-cs"/>
              </a:rPr>
              <a:t>Yararlanmaz</a:t>
            </a:r>
            <a:r>
              <a:rPr lang="en-GB" dirty="0">
                <a:solidFill>
                  <a:schemeClr val="bg1"/>
                </a:solidFill>
                <a:ea typeface="+mj-ea"/>
                <a:cs typeface="+mj-cs"/>
              </a:rPr>
              <a:t>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eaLnBrk="1" hangingPunct="1">
              <a:buFontTx/>
              <a:buNone/>
            </a:pP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Komorbidite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CIRS-G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skor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4</a:t>
            </a:r>
          </a:p>
          <a:p>
            <a:pPr lvl="1"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Ağır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organ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yetmezliği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/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Skor 1, 2 and 3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olanlara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tedavi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verilmeli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/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Demans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olanlar</a:t>
            </a:r>
            <a:r>
              <a:rPr lang="en-GB" altLang="tr-TR" dirty="0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hariç</a:t>
            </a: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58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3621DA8B-C25F-4E8D-BE03-94FCBB96C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285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04E5B771-E02B-4BED-B708-51125285B3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56697"/>
              </p:ext>
            </p:extLst>
          </p:nvPr>
        </p:nvGraphicFramePr>
        <p:xfrm>
          <a:off x="755435" y="365125"/>
          <a:ext cx="9206132" cy="6275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Document" r:id="rId3" imgW="6464062" imgH="4406738" progId="Word.Document.12">
                  <p:embed/>
                </p:oleObj>
              </mc:Choice>
              <mc:Fallback>
                <p:oleObj name="Document" r:id="rId3" imgW="6464062" imgH="4406738" progId="Word.Document.12">
                  <p:embed/>
                  <p:pic>
                    <p:nvPicPr>
                      <p:cNvPr id="6146" name="Object 3">
                        <a:extLst>
                          <a:ext uri="{FF2B5EF4-FFF2-40B4-BE49-F238E27FC236}">
                            <a16:creationId xmlns:a16="http://schemas.microsoft.com/office/drawing/2014/main" id="{A51CDF6D-1B68-456A-8FEC-062ABB9A86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435" y="365125"/>
                        <a:ext cx="9206132" cy="62754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59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D713E51-BF33-427B-A596-B9043A6FC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669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Toksisiteyi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Azaltmak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Için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Tedaviyi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Nasıl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Modifiye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tr-TR" sz="3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Edebilirim</a:t>
            </a:r>
            <a:r>
              <a:rPr lang="en-GB" altLang="tr-TR" sz="3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?</a:t>
            </a:r>
            <a:endParaRPr lang="tr-TR" sz="30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eaLnBrk="1" hangingPunct="1"/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İlk 1-2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siklusda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doz</a:t>
            </a:r>
            <a:r>
              <a:rPr lang="en-GB" altLang="tr-TR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azalt</a:t>
            </a: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 eaLnBrk="1" hangingPunct="1"/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Hastalık</a:t>
            </a:r>
            <a:r>
              <a:rPr lang="en-GB" altLang="tr-TR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yükü</a:t>
            </a:r>
            <a:r>
              <a:rPr lang="en-GB" altLang="tr-TR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fazla</a:t>
            </a:r>
            <a:r>
              <a:rPr lang="en-GB" altLang="tr-TR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ise</a:t>
            </a:r>
            <a:r>
              <a:rPr lang="en-GB" altLang="tr-TR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toksisite</a:t>
            </a:r>
            <a:r>
              <a:rPr lang="en-GB" altLang="tr-TR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GB" altLang="tr-TR" sz="2800" dirty="0" err="1"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fazla</a:t>
            </a:r>
            <a:endParaRPr lang="en-GB" altLang="tr-TR" sz="2800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tr-TR" dirty="0">
              <a:latin typeface="Calibri" panose="020F050202020403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60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581C864A-4470-45C7-ABE3-28D7C2C03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525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61</a:t>
            </a:fld>
            <a:endParaRPr lang="tr-TR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E2227C9D-D888-40C5-99A0-5D2C33329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4" y="303065"/>
            <a:ext cx="10069881" cy="545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5ED234A-B5D3-43B8-A6C8-989B21864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64" y="5796757"/>
            <a:ext cx="58928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0CE276B9-8076-42D1-BD8C-8C9CF8CC0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79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4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Geriatrik</a:t>
            </a:r>
            <a:r>
              <a:rPr lang="en-US" altLang="tr-TR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Myeloma – </a:t>
            </a:r>
            <a:r>
              <a:rPr lang="en-US" altLang="tr-TR" sz="4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Otolog</a:t>
            </a:r>
            <a:r>
              <a:rPr lang="en-US" altLang="tr-TR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Kök</a:t>
            </a:r>
            <a:r>
              <a:rPr lang="en-US" altLang="tr-TR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Hücre</a:t>
            </a:r>
            <a:r>
              <a:rPr lang="en-US" altLang="tr-TR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0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Nakli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62</a:t>
            </a:fld>
            <a:endParaRPr lang="tr-TR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31B2C94-D073-45F5-AAFF-A25F90F3F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95" y="1825625"/>
            <a:ext cx="11099409" cy="443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186AED4B-A48C-4718-8D20-9969448AB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707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3C5D2993-8A94-41EC-86B0-E2D78DEB0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47" y="0"/>
            <a:ext cx="9144000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63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00E2113-012F-48FE-B451-62F12A5FE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718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64</a:t>
            </a:fld>
            <a:endParaRPr lang="tr-TR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DDD7AF5D-6F2D-4846-B626-78F95F220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2652"/>
          <a:stretch/>
        </p:blipFill>
        <p:spPr bwMode="auto">
          <a:xfrm>
            <a:off x="1708486" y="443686"/>
            <a:ext cx="7927883" cy="597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C00C151-AC29-4621-A018-15B3EE8C6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797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>
            <a:extLst>
              <a:ext uri="{FF2B5EF4-FFF2-40B4-BE49-F238E27FC236}">
                <a16:creationId xmlns:a16="http://schemas.microsoft.com/office/drawing/2014/main" id="{A67DD78E-3E89-4EFA-9510-47F053372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cap="none" dirty="0">
                <a:solidFill>
                  <a:schemeClr val="bg1"/>
                </a:solidFill>
                <a:ea typeface="ＭＳ Ｐゴシック" pitchFamily="34" charset="-128"/>
                <a:cs typeface="ＭＳ Ｐゴシック" pitchFamily="34" charset="-128"/>
              </a:rPr>
              <a:t>ASH 2021’DE SUNULAN ÖNEMLİ BITE ÇALIŞMALARI</a:t>
            </a:r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65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BED354B-D8C5-4BD0-B28E-D65198040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76" y="1583090"/>
            <a:ext cx="10194789" cy="4170595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496CEAC-C800-45D9-A9F0-F9C4562B9E7C}"/>
              </a:ext>
            </a:extLst>
          </p:cNvPr>
          <p:cNvSpPr txBox="1"/>
          <p:nvPr/>
        </p:nvSpPr>
        <p:spPr>
          <a:xfrm>
            <a:off x="2590998" y="5804992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tr-TR" altLang="tr-TR" dirty="0">
                <a:solidFill>
                  <a:srgbClr val="C00000"/>
                </a:solidFill>
              </a:rPr>
              <a:t>TRIMM-2: </a:t>
            </a:r>
            <a:r>
              <a:rPr lang="tr-TR" altLang="tr-TR" dirty="0" err="1"/>
              <a:t>Talquetamab+Daratumumab</a:t>
            </a:r>
            <a:endParaRPr lang="tr-TR" altLang="tr-TR" dirty="0"/>
          </a:p>
          <a:p>
            <a:pPr eaLnBrk="1" hangingPunct="1"/>
            <a:r>
              <a:rPr lang="tr-TR" altLang="tr-TR" dirty="0"/>
              <a:t>ORR: %77-85</a:t>
            </a:r>
          </a:p>
          <a:p>
            <a:pPr eaLnBrk="1" hangingPunct="1"/>
            <a:r>
              <a:rPr lang="en-US" altLang="tr-TR" dirty="0"/>
              <a:t>Ç</a:t>
            </a:r>
            <a:r>
              <a:rPr lang="tr-TR" altLang="tr-TR" dirty="0"/>
              <a:t>oklu sıra tedavi almış hastalarda</a:t>
            </a:r>
          </a:p>
        </p:txBody>
      </p:sp>
      <p:pic>
        <p:nvPicPr>
          <p:cNvPr id="13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38E0DD1-7374-4E9D-94EE-E6D5D517F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2" t="79713" r="20512" b="13795"/>
          <a:stretch>
            <a:fillRect/>
          </a:stretch>
        </p:blipFill>
        <p:spPr bwMode="auto">
          <a:xfrm>
            <a:off x="7048403" y="6313673"/>
            <a:ext cx="35877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8290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BCMA Hedeflenen CAR T Tedavileri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66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5C25BC2-9A8C-4F7E-A8B3-AAC974C2C0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8"/>
          <a:stretch/>
        </p:blipFill>
        <p:spPr>
          <a:xfrm>
            <a:off x="42205" y="1790075"/>
            <a:ext cx="12149795" cy="2908534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AB9D891-5443-47A0-A32F-30007CBF8A3B}"/>
              </a:ext>
            </a:extLst>
          </p:cNvPr>
          <p:cNvSpPr txBox="1"/>
          <p:nvPr/>
        </p:nvSpPr>
        <p:spPr>
          <a:xfrm>
            <a:off x="7041794" y="6382053"/>
            <a:ext cx="41038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x-none" sz="1400" dirty="0"/>
              <a:t>Munshi et al. NEJM 2021; Berdeja et al. Lancet 2021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79F57851-2EBA-4FEE-BA2A-45A6A383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49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9139" y="2134770"/>
            <a:ext cx="7876308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2413">
              <a:spcBef>
                <a:spcPts val="88"/>
              </a:spcBef>
            </a:pPr>
            <a:r>
              <a:rPr spc="-4" dirty="0"/>
              <a:t>NCCN Clinical </a:t>
            </a:r>
            <a:r>
              <a:rPr dirty="0"/>
              <a:t>Practice Guidelines in Oncology (NCCN</a:t>
            </a:r>
            <a:r>
              <a:rPr spc="-35" dirty="0"/>
              <a:t> </a:t>
            </a:r>
            <a:r>
              <a:rPr spc="-4" dirty="0"/>
              <a:t>Guidelines</a:t>
            </a:r>
            <a:r>
              <a:rPr sz="1390" spc="-6" baseline="31746" dirty="0"/>
              <a:t>®</a:t>
            </a:r>
            <a:r>
              <a:rPr spc="-4" dirty="0"/>
              <a:t>)</a:t>
            </a:r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9912" y="2846966"/>
            <a:ext cx="5613587" cy="183745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algn="ctr" defTabSz="806867">
              <a:spcBef>
                <a:spcPts val="88"/>
              </a:spcBef>
            </a:pPr>
            <a:r>
              <a:rPr sz="4588" dirty="0">
                <a:solidFill>
                  <a:srgbClr val="002B5C"/>
                </a:solidFill>
                <a:latin typeface="Arial Black"/>
                <a:cs typeface="Arial Black"/>
              </a:rPr>
              <a:t>Multiple</a:t>
            </a:r>
            <a:r>
              <a:rPr sz="4588" spc="-75" dirty="0">
                <a:solidFill>
                  <a:srgbClr val="002B5C"/>
                </a:solidFill>
                <a:latin typeface="Arial Black"/>
                <a:cs typeface="Arial Black"/>
              </a:rPr>
              <a:t> </a:t>
            </a:r>
            <a:r>
              <a:rPr sz="4588" spc="-13" dirty="0">
                <a:solidFill>
                  <a:srgbClr val="002B5C"/>
                </a:solidFill>
                <a:latin typeface="Arial Black"/>
                <a:cs typeface="Arial Black"/>
              </a:rPr>
              <a:t>Myeloma</a:t>
            </a:r>
            <a:endParaRPr sz="4588">
              <a:solidFill>
                <a:prstClr val="black"/>
              </a:solidFill>
              <a:latin typeface="Arial Black"/>
              <a:cs typeface="Arial Black"/>
            </a:endParaRPr>
          </a:p>
          <a:p>
            <a:pPr algn="ctr" defTabSz="806867">
              <a:spcBef>
                <a:spcPts val="1782"/>
              </a:spcBef>
            </a:pPr>
            <a:r>
              <a:rPr sz="1588" spc="-18" dirty="0">
                <a:solidFill>
                  <a:srgbClr val="002B5C"/>
                </a:solidFill>
                <a:latin typeface="Arial"/>
                <a:cs typeface="Arial"/>
              </a:rPr>
              <a:t>Version </a:t>
            </a:r>
            <a:r>
              <a:rPr sz="1588" spc="-4" dirty="0">
                <a:solidFill>
                  <a:srgbClr val="002B5C"/>
                </a:solidFill>
                <a:latin typeface="Arial"/>
                <a:cs typeface="Arial"/>
              </a:rPr>
              <a:t>5.2022 </a:t>
            </a:r>
            <a:r>
              <a:rPr sz="1588" dirty="0">
                <a:solidFill>
                  <a:srgbClr val="002B5C"/>
                </a:solidFill>
                <a:latin typeface="Arial"/>
                <a:cs typeface="Arial"/>
              </a:rPr>
              <a:t>— March </a:t>
            </a:r>
            <a:r>
              <a:rPr sz="1588" spc="-4" dirty="0">
                <a:solidFill>
                  <a:srgbClr val="002B5C"/>
                </a:solidFill>
                <a:latin typeface="Arial"/>
                <a:cs typeface="Arial"/>
              </a:rPr>
              <a:t>9, 2022</a:t>
            </a:r>
            <a:endParaRPr sz="1588">
              <a:solidFill>
                <a:prstClr val="black"/>
              </a:solidFill>
              <a:latin typeface="Arial"/>
              <a:cs typeface="Arial"/>
            </a:endParaRPr>
          </a:p>
          <a:p>
            <a:pPr defTabSz="806867">
              <a:spcBef>
                <a:spcPts val="18"/>
              </a:spcBef>
            </a:pPr>
            <a:endParaRPr sz="2603">
              <a:solidFill>
                <a:prstClr val="black"/>
              </a:solidFill>
              <a:latin typeface="Arial"/>
              <a:cs typeface="Arial"/>
            </a:endParaRPr>
          </a:p>
          <a:p>
            <a:pPr marL="7845" algn="ctr" defTabSz="806867"/>
            <a:r>
              <a:rPr sz="1588" b="1" spc="-4" dirty="0">
                <a:solidFill>
                  <a:srgbClr val="002B5C"/>
                </a:solidFill>
                <a:latin typeface="Arial"/>
                <a:cs typeface="Arial"/>
                <a:hlinkClick r:id="rId2"/>
              </a:rPr>
              <a:t>NCCN.org</a:t>
            </a:r>
            <a:endParaRPr sz="1588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58471" y="1"/>
            <a:ext cx="8875059" cy="1631016"/>
            <a:chOff x="0" y="0"/>
            <a:chExt cx="10058400" cy="184848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0058400" cy="1772285"/>
            </a:xfrm>
            <a:custGeom>
              <a:avLst/>
              <a:gdLst/>
              <a:ahLst/>
              <a:cxnLst/>
              <a:rect l="l" t="t" r="r" b="b"/>
              <a:pathLst>
                <a:path w="10058400" h="1772285">
                  <a:moveTo>
                    <a:pt x="0" y="1771675"/>
                  </a:moveTo>
                  <a:lnTo>
                    <a:pt x="10058400" y="1771675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1771675"/>
                  </a:lnTo>
                  <a:close/>
                </a:path>
              </a:pathLst>
            </a:custGeom>
            <a:solidFill>
              <a:srgbClr val="002B5C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771675"/>
              <a:ext cx="10058400" cy="76200"/>
            </a:xfrm>
            <a:custGeom>
              <a:avLst/>
              <a:gdLst/>
              <a:ahLst/>
              <a:cxnLst/>
              <a:rect l="l" t="t" r="r" b="b"/>
              <a:pathLst>
                <a:path w="10058400" h="76200">
                  <a:moveTo>
                    <a:pt x="0" y="76200"/>
                  </a:moveTo>
                  <a:lnTo>
                    <a:pt x="10058400" y="76200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65A4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716" y="677849"/>
              <a:ext cx="174104" cy="2184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152023" y="734466"/>
              <a:ext cx="148704" cy="1655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320019" y="690702"/>
              <a:ext cx="84442" cy="20561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46689" y="677862"/>
              <a:ext cx="26034" cy="219075"/>
            </a:xfrm>
            <a:custGeom>
              <a:avLst/>
              <a:gdLst/>
              <a:ahLst/>
              <a:cxnLst/>
              <a:rect l="l" t="t" r="r" b="b"/>
              <a:pathLst>
                <a:path w="26035" h="219075">
                  <a:moveTo>
                    <a:pt x="25996" y="60261"/>
                  </a:moveTo>
                  <a:lnTo>
                    <a:pt x="0" y="60261"/>
                  </a:lnTo>
                  <a:lnTo>
                    <a:pt x="0" y="218452"/>
                  </a:lnTo>
                  <a:lnTo>
                    <a:pt x="25996" y="218452"/>
                  </a:lnTo>
                  <a:lnTo>
                    <a:pt x="25996" y="60261"/>
                  </a:lnTo>
                  <a:close/>
                </a:path>
                <a:path w="26035" h="219075">
                  <a:moveTo>
                    <a:pt x="25996" y="0"/>
                  </a:moveTo>
                  <a:lnTo>
                    <a:pt x="0" y="0"/>
                  </a:lnTo>
                  <a:lnTo>
                    <a:pt x="0" y="31813"/>
                  </a:lnTo>
                  <a:lnTo>
                    <a:pt x="25996" y="31813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516450" y="734453"/>
              <a:ext cx="153581" cy="1655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712589" y="734453"/>
              <a:ext cx="130949" cy="16186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886096" y="734466"/>
              <a:ext cx="148704" cy="16551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072443" y="677849"/>
              <a:ext cx="26034" cy="219075"/>
            </a:xfrm>
            <a:custGeom>
              <a:avLst/>
              <a:gdLst/>
              <a:ahLst/>
              <a:cxnLst/>
              <a:rect l="l" t="t" r="r" b="b"/>
              <a:pathLst>
                <a:path w="26035" h="219075">
                  <a:moveTo>
                    <a:pt x="25996" y="0"/>
                  </a:moveTo>
                  <a:lnTo>
                    <a:pt x="0" y="0"/>
                  </a:lnTo>
                  <a:lnTo>
                    <a:pt x="0" y="218465"/>
                  </a:lnTo>
                  <a:lnTo>
                    <a:pt x="25996" y="218465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241353" y="672655"/>
              <a:ext cx="195516" cy="22886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472061" y="734453"/>
              <a:ext cx="153581" cy="16553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668200" y="734453"/>
              <a:ext cx="221818" cy="16186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942063" y="734453"/>
              <a:ext cx="149923" cy="22245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133604" y="734453"/>
              <a:ext cx="246621" cy="1655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419113" y="677849"/>
              <a:ext cx="130962" cy="21846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592595" y="734466"/>
              <a:ext cx="145935" cy="16553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777418" y="734453"/>
              <a:ext cx="130962" cy="16186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6949388" y="734453"/>
              <a:ext cx="134315" cy="16553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125944" y="677862"/>
              <a:ext cx="26034" cy="219075"/>
            </a:xfrm>
            <a:custGeom>
              <a:avLst/>
              <a:gdLst/>
              <a:ahLst/>
              <a:cxnLst/>
              <a:rect l="l" t="t" r="r" b="b"/>
              <a:pathLst>
                <a:path w="26034" h="219075">
                  <a:moveTo>
                    <a:pt x="26009" y="60261"/>
                  </a:moveTo>
                  <a:lnTo>
                    <a:pt x="12" y="60261"/>
                  </a:lnTo>
                  <a:lnTo>
                    <a:pt x="12" y="218452"/>
                  </a:lnTo>
                  <a:lnTo>
                    <a:pt x="26009" y="218452"/>
                  </a:lnTo>
                  <a:lnTo>
                    <a:pt x="26009" y="60261"/>
                  </a:lnTo>
                  <a:close/>
                </a:path>
                <a:path w="26034" h="219075">
                  <a:moveTo>
                    <a:pt x="26009" y="0"/>
                  </a:moveTo>
                  <a:lnTo>
                    <a:pt x="0" y="0"/>
                  </a:lnTo>
                  <a:lnTo>
                    <a:pt x="0" y="31813"/>
                  </a:lnTo>
                  <a:lnTo>
                    <a:pt x="26009" y="31813"/>
                  </a:lnTo>
                  <a:lnTo>
                    <a:pt x="26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188974" y="738123"/>
              <a:ext cx="144424" cy="15819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360653" y="734466"/>
              <a:ext cx="145948" cy="165531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921302" y="992466"/>
              <a:ext cx="195516" cy="22885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152023" y="1054265"/>
              <a:ext cx="148704" cy="16554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336846" y="1054277"/>
              <a:ext cx="130962" cy="16186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510341" y="1054265"/>
              <a:ext cx="143802" cy="16554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686579" y="1054277"/>
              <a:ext cx="145961" cy="16553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870487" y="1054277"/>
              <a:ext cx="83235" cy="16186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086222" y="997673"/>
              <a:ext cx="174091" cy="21846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306542" y="1054277"/>
              <a:ext cx="145948" cy="16553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474538" y="1010526"/>
              <a:ext cx="84429" cy="205613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585269" y="1057948"/>
              <a:ext cx="221526" cy="15819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834976" y="1054277"/>
              <a:ext cx="153593" cy="16553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030188" y="1054277"/>
              <a:ext cx="83235" cy="16186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146482" y="994994"/>
              <a:ext cx="256514" cy="22114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558656" y="285001"/>
              <a:ext cx="1218552" cy="123341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558669" y="285000"/>
              <a:ext cx="1218565" cy="1233805"/>
            </a:xfrm>
            <a:custGeom>
              <a:avLst/>
              <a:gdLst/>
              <a:ahLst/>
              <a:cxnLst/>
              <a:rect l="l" t="t" r="r" b="b"/>
              <a:pathLst>
                <a:path w="1218564" h="1233805">
                  <a:moveTo>
                    <a:pt x="1044663" y="1233411"/>
                  </a:moveTo>
                  <a:lnTo>
                    <a:pt x="173875" y="1233411"/>
                  </a:lnTo>
                  <a:lnTo>
                    <a:pt x="127790" y="1227172"/>
                  </a:lnTo>
                  <a:lnTo>
                    <a:pt x="86294" y="1209583"/>
                  </a:lnTo>
                  <a:lnTo>
                    <a:pt x="51076" y="1182335"/>
                  </a:lnTo>
                  <a:lnTo>
                    <a:pt x="23827" y="1147117"/>
                  </a:lnTo>
                  <a:lnTo>
                    <a:pt x="6238" y="1105620"/>
                  </a:lnTo>
                  <a:lnTo>
                    <a:pt x="0" y="1059535"/>
                  </a:lnTo>
                  <a:lnTo>
                    <a:pt x="0" y="173862"/>
                  </a:lnTo>
                  <a:lnTo>
                    <a:pt x="6238" y="127779"/>
                  </a:lnTo>
                  <a:lnTo>
                    <a:pt x="23827" y="86284"/>
                  </a:lnTo>
                  <a:lnTo>
                    <a:pt x="51076" y="51069"/>
                  </a:lnTo>
                  <a:lnTo>
                    <a:pt x="86294" y="23824"/>
                  </a:lnTo>
                  <a:lnTo>
                    <a:pt x="127790" y="6237"/>
                  </a:lnTo>
                  <a:lnTo>
                    <a:pt x="173875" y="0"/>
                  </a:lnTo>
                  <a:lnTo>
                    <a:pt x="1044663" y="0"/>
                  </a:lnTo>
                  <a:lnTo>
                    <a:pt x="1090748" y="6237"/>
                  </a:lnTo>
                  <a:lnTo>
                    <a:pt x="1132245" y="23824"/>
                  </a:lnTo>
                  <a:lnTo>
                    <a:pt x="1167463" y="51069"/>
                  </a:lnTo>
                  <a:lnTo>
                    <a:pt x="1194712" y="86284"/>
                  </a:lnTo>
                  <a:lnTo>
                    <a:pt x="1212300" y="127779"/>
                  </a:lnTo>
                  <a:lnTo>
                    <a:pt x="1218539" y="173862"/>
                  </a:lnTo>
                  <a:lnTo>
                    <a:pt x="1218539" y="1059535"/>
                  </a:lnTo>
                  <a:lnTo>
                    <a:pt x="1212300" y="1105620"/>
                  </a:lnTo>
                  <a:lnTo>
                    <a:pt x="1194712" y="1147117"/>
                  </a:lnTo>
                  <a:lnTo>
                    <a:pt x="1167463" y="1182335"/>
                  </a:lnTo>
                  <a:lnTo>
                    <a:pt x="1132245" y="1209583"/>
                  </a:lnTo>
                  <a:lnTo>
                    <a:pt x="1090748" y="1227172"/>
                  </a:lnTo>
                  <a:lnTo>
                    <a:pt x="1044663" y="1233411"/>
                  </a:lnTo>
                  <a:close/>
                </a:path>
              </a:pathLst>
            </a:custGeom>
            <a:ln w="139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2677693" y="984859"/>
              <a:ext cx="235445" cy="216585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934258" y="980706"/>
              <a:ext cx="203771" cy="22136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182823" y="980706"/>
              <a:ext cx="203771" cy="22136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425952" y="984859"/>
              <a:ext cx="235445" cy="216585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465334" y="5781338"/>
            <a:ext cx="1265704" cy="253513"/>
          </a:xfrm>
          <a:prstGeom prst="rect">
            <a:avLst/>
          </a:prstGeom>
          <a:solidFill>
            <a:srgbClr val="0065A4"/>
          </a:solidFill>
        </p:spPr>
        <p:txBody>
          <a:bodyPr vert="horz" wrap="square" lIns="0" tIns="35859" rIns="0" bIns="0" rtlCol="0">
            <a:spAutoFit/>
          </a:bodyPr>
          <a:lstStyle/>
          <a:p>
            <a:pPr marL="243741" defTabSz="806867">
              <a:spcBef>
                <a:spcPts val="282"/>
              </a:spcBef>
            </a:pPr>
            <a:r>
              <a:rPr sz="1412" b="1" spc="-4" dirty="0">
                <a:solidFill>
                  <a:srgbClr val="FFFFFF"/>
                </a:solidFill>
                <a:latin typeface="Arial"/>
                <a:cs typeface="Arial"/>
              </a:rPr>
              <a:t>Continue</a:t>
            </a:r>
            <a:endParaRPr sz="141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57449" y="5072824"/>
            <a:ext cx="5687546" cy="22861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spcBef>
                <a:spcPts val="88"/>
              </a:spcBef>
            </a:pPr>
            <a:r>
              <a:rPr sz="1412" b="1" spc="-4" dirty="0">
                <a:solidFill>
                  <a:srgbClr val="002B5C"/>
                </a:solidFill>
                <a:latin typeface="Arial"/>
                <a:cs typeface="Arial"/>
              </a:rPr>
              <a:t>NCCN </a:t>
            </a:r>
            <a:r>
              <a:rPr sz="1412" b="1" dirty="0">
                <a:solidFill>
                  <a:srgbClr val="002B5C"/>
                </a:solidFill>
                <a:latin typeface="Arial"/>
                <a:cs typeface="Arial"/>
              </a:rPr>
              <a:t>Guidelines for Patients</a:t>
            </a:r>
            <a:r>
              <a:rPr sz="1191" b="1" baseline="33950" dirty="0">
                <a:solidFill>
                  <a:srgbClr val="002B5C"/>
                </a:solidFill>
                <a:latin typeface="Arial"/>
                <a:cs typeface="Arial"/>
              </a:rPr>
              <a:t>® </a:t>
            </a:r>
            <a:r>
              <a:rPr sz="1412" b="1" spc="-4" dirty="0">
                <a:solidFill>
                  <a:srgbClr val="002B5C"/>
                </a:solidFill>
                <a:latin typeface="Arial"/>
                <a:cs typeface="Arial"/>
              </a:rPr>
              <a:t>available at</a:t>
            </a:r>
            <a:r>
              <a:rPr sz="1412" b="1" spc="-75" dirty="0">
                <a:solidFill>
                  <a:srgbClr val="002B5C"/>
                </a:solidFill>
                <a:latin typeface="Arial"/>
                <a:cs typeface="Arial"/>
              </a:rPr>
              <a:t> </a:t>
            </a:r>
            <a:r>
              <a:rPr sz="1412" b="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38"/>
              </a:rPr>
              <a:t>www.nccn.org/patients</a:t>
            </a:r>
            <a:endParaRPr sz="141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8472" y="242966"/>
            <a:ext cx="3149974" cy="5000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pc="-4" dirty="0">
                <a:solidFill>
                  <a:srgbClr val="000000"/>
                </a:solidFill>
              </a:rPr>
              <a:t>NCCN </a:t>
            </a:r>
            <a:r>
              <a:rPr dirty="0">
                <a:solidFill>
                  <a:srgbClr val="000000"/>
                </a:solidFill>
              </a:rPr>
              <a:t>Guidelines </a:t>
            </a:r>
            <a:r>
              <a:rPr spc="-18" dirty="0">
                <a:solidFill>
                  <a:srgbClr val="000000"/>
                </a:solidFill>
              </a:rPr>
              <a:t>Version </a:t>
            </a:r>
            <a:r>
              <a:rPr spc="-4" dirty="0">
                <a:solidFill>
                  <a:srgbClr val="000000"/>
                </a:solidFill>
              </a:rPr>
              <a:t>5.2022  </a:t>
            </a:r>
            <a:r>
              <a:rPr dirty="0">
                <a:solidFill>
                  <a:srgbClr val="000000"/>
                </a:solidFill>
              </a:rPr>
              <a:t>Multiple</a:t>
            </a:r>
            <a:r>
              <a:rPr spc="-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Myeloma</a:t>
            </a:r>
          </a:p>
        </p:txBody>
      </p:sp>
      <p:sp>
        <p:nvSpPr>
          <p:cNvPr id="3" name="object 3"/>
          <p:cNvSpPr/>
          <p:nvPr/>
        </p:nvSpPr>
        <p:spPr>
          <a:xfrm>
            <a:off x="1922301" y="6091674"/>
            <a:ext cx="6949888" cy="359148"/>
          </a:xfrm>
          <a:custGeom>
            <a:avLst/>
            <a:gdLst/>
            <a:ahLst/>
            <a:cxnLst/>
            <a:rect l="l" t="t" r="r" b="b"/>
            <a:pathLst>
              <a:path w="7876540" h="407034">
                <a:moveTo>
                  <a:pt x="0" y="406488"/>
                </a:moveTo>
                <a:lnTo>
                  <a:pt x="7876413" y="406488"/>
                </a:lnTo>
                <a:lnTo>
                  <a:pt x="7876413" y="0"/>
                </a:lnTo>
                <a:lnTo>
                  <a:pt x="0" y="0"/>
                </a:lnTo>
                <a:lnTo>
                  <a:pt x="0" y="4064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947" y="265960"/>
            <a:ext cx="1331819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60288" marR="4483" indent="-349642" algn="r" defTabSz="806867">
              <a:spcBef>
                <a:spcPts val="88"/>
              </a:spcBef>
            </a:pP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NCCN</a:t>
            </a:r>
            <a:r>
              <a:rPr sz="971" u="sng" spc="-49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Guidelines</a:t>
            </a:r>
            <a:r>
              <a:rPr sz="971" u="sng" spc="-40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Index </a:t>
            </a:r>
            <a:r>
              <a:rPr sz="971" dirty="0">
                <a:solidFill>
                  <a:srgbClr val="0065A4"/>
                </a:solidFill>
                <a:latin typeface="Arial"/>
                <a:cs typeface="Arial"/>
              </a:rPr>
              <a:t> </a:t>
            </a:r>
            <a:r>
              <a:rPr sz="971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Table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</a:t>
            </a:r>
            <a:r>
              <a:rPr sz="971" u="sng" spc="-57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Contents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  <a:p>
            <a:pPr marR="5043" algn="r" defTabSz="806867"/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Discussion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2302" y="892997"/>
            <a:ext cx="8347822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382" y="0"/>
                </a:lnTo>
              </a:path>
            </a:pathLst>
          </a:custGeom>
          <a:ln w="25400">
            <a:solidFill>
              <a:srgbClr val="0065A4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2774" y="233956"/>
            <a:ext cx="1059348" cy="54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5529" y="219522"/>
            <a:ext cx="570379" cy="568138"/>
            <a:chOff x="302666" y="248792"/>
            <a:chExt cx="646430" cy="643890"/>
          </a:xfrm>
        </p:grpSpPr>
        <p:sp>
          <p:nvSpPr>
            <p:cNvPr id="8" name="object 8"/>
            <p:cNvSpPr/>
            <p:nvPr/>
          </p:nvSpPr>
          <p:spPr>
            <a:xfrm>
              <a:off x="302666" y="248792"/>
              <a:ext cx="645833" cy="643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2084" y="611898"/>
              <a:ext cx="509270" cy="115570"/>
            </a:xfrm>
            <a:custGeom>
              <a:avLst/>
              <a:gdLst/>
              <a:ahLst/>
              <a:cxnLst/>
              <a:rect l="l" t="t" r="r" b="b"/>
              <a:pathLst>
                <a:path w="509269" h="115570">
                  <a:moveTo>
                    <a:pt x="124777" y="6680"/>
                  </a:moveTo>
                  <a:lnTo>
                    <a:pt x="124421" y="3175"/>
                  </a:lnTo>
                  <a:lnTo>
                    <a:pt x="123418" y="2171"/>
                  </a:lnTo>
                  <a:lnTo>
                    <a:pt x="116814" y="2501"/>
                  </a:lnTo>
                  <a:lnTo>
                    <a:pt x="97472" y="2667"/>
                  </a:lnTo>
                  <a:lnTo>
                    <a:pt x="81724" y="2171"/>
                  </a:lnTo>
                  <a:lnTo>
                    <a:pt x="80695" y="3175"/>
                  </a:lnTo>
                  <a:lnTo>
                    <a:pt x="80365" y="6680"/>
                  </a:lnTo>
                  <a:lnTo>
                    <a:pt x="81724" y="8001"/>
                  </a:lnTo>
                  <a:lnTo>
                    <a:pt x="90868" y="9334"/>
                  </a:lnTo>
                  <a:lnTo>
                    <a:pt x="94602" y="10515"/>
                  </a:lnTo>
                  <a:lnTo>
                    <a:pt x="98666" y="73418"/>
                  </a:lnTo>
                  <a:lnTo>
                    <a:pt x="97980" y="75082"/>
                  </a:lnTo>
                  <a:lnTo>
                    <a:pt x="56908" y="27787"/>
                  </a:lnTo>
                  <a:lnTo>
                    <a:pt x="39509" y="2171"/>
                  </a:lnTo>
                  <a:lnTo>
                    <a:pt x="35941" y="2501"/>
                  </a:lnTo>
                  <a:lnTo>
                    <a:pt x="18326" y="2667"/>
                  </a:lnTo>
                  <a:lnTo>
                    <a:pt x="1879" y="2171"/>
                  </a:lnTo>
                  <a:lnTo>
                    <a:pt x="177" y="2667"/>
                  </a:lnTo>
                  <a:lnTo>
                    <a:pt x="0" y="6680"/>
                  </a:lnTo>
                  <a:lnTo>
                    <a:pt x="1193" y="8001"/>
                  </a:lnTo>
                  <a:lnTo>
                    <a:pt x="11874" y="9512"/>
                  </a:lnTo>
                  <a:lnTo>
                    <a:pt x="14249" y="11506"/>
                  </a:lnTo>
                  <a:lnTo>
                    <a:pt x="16624" y="16687"/>
                  </a:lnTo>
                  <a:lnTo>
                    <a:pt x="16789" y="19354"/>
                  </a:lnTo>
                  <a:lnTo>
                    <a:pt x="16687" y="80759"/>
                  </a:lnTo>
                  <a:lnTo>
                    <a:pt x="2209" y="107442"/>
                  </a:lnTo>
                  <a:lnTo>
                    <a:pt x="863" y="108788"/>
                  </a:lnTo>
                  <a:lnTo>
                    <a:pt x="1193" y="112293"/>
                  </a:lnTo>
                  <a:lnTo>
                    <a:pt x="2209" y="113296"/>
                  </a:lnTo>
                  <a:lnTo>
                    <a:pt x="8661" y="112966"/>
                  </a:lnTo>
                  <a:lnTo>
                    <a:pt x="27990" y="112788"/>
                  </a:lnTo>
                  <a:lnTo>
                    <a:pt x="43916" y="113296"/>
                  </a:lnTo>
                  <a:lnTo>
                    <a:pt x="44919" y="112293"/>
                  </a:lnTo>
                  <a:lnTo>
                    <a:pt x="45275" y="108788"/>
                  </a:lnTo>
                  <a:lnTo>
                    <a:pt x="43916" y="107442"/>
                  </a:lnTo>
                  <a:lnTo>
                    <a:pt x="34759" y="106121"/>
                  </a:lnTo>
                  <a:lnTo>
                    <a:pt x="30861" y="104952"/>
                  </a:lnTo>
                  <a:lnTo>
                    <a:pt x="26797" y="29527"/>
                  </a:lnTo>
                  <a:lnTo>
                    <a:pt x="27635" y="27863"/>
                  </a:lnTo>
                  <a:lnTo>
                    <a:pt x="30429" y="30594"/>
                  </a:lnTo>
                  <a:lnTo>
                    <a:pt x="34340" y="35039"/>
                  </a:lnTo>
                  <a:lnTo>
                    <a:pt x="93243" y="106629"/>
                  </a:lnTo>
                  <a:lnTo>
                    <a:pt x="98844" y="115125"/>
                  </a:lnTo>
                  <a:lnTo>
                    <a:pt x="103085" y="115125"/>
                  </a:lnTo>
                  <a:lnTo>
                    <a:pt x="107823" y="113296"/>
                  </a:lnTo>
                  <a:lnTo>
                    <a:pt x="109004" y="111290"/>
                  </a:lnTo>
                  <a:lnTo>
                    <a:pt x="108813" y="106299"/>
                  </a:lnTo>
                  <a:lnTo>
                    <a:pt x="108673" y="84429"/>
                  </a:lnTo>
                  <a:lnTo>
                    <a:pt x="108813" y="34709"/>
                  </a:lnTo>
                  <a:lnTo>
                    <a:pt x="123418" y="8001"/>
                  </a:lnTo>
                  <a:lnTo>
                    <a:pt x="124777" y="6680"/>
                  </a:lnTo>
                  <a:close/>
                </a:path>
                <a:path w="509269" h="115570">
                  <a:moveTo>
                    <a:pt x="248208" y="83096"/>
                  </a:moveTo>
                  <a:lnTo>
                    <a:pt x="247192" y="81089"/>
                  </a:lnTo>
                  <a:lnTo>
                    <a:pt x="243128" y="80581"/>
                  </a:lnTo>
                  <a:lnTo>
                    <a:pt x="241769" y="81927"/>
                  </a:lnTo>
                  <a:lnTo>
                    <a:pt x="237324" y="90754"/>
                  </a:lnTo>
                  <a:lnTo>
                    <a:pt x="230454" y="99110"/>
                  </a:lnTo>
                  <a:lnTo>
                    <a:pt x="220599" y="105346"/>
                  </a:lnTo>
                  <a:lnTo>
                    <a:pt x="207187" y="107784"/>
                  </a:lnTo>
                  <a:lnTo>
                    <a:pt x="192379" y="104482"/>
                  </a:lnTo>
                  <a:lnTo>
                    <a:pt x="179641" y="94716"/>
                  </a:lnTo>
                  <a:lnTo>
                    <a:pt x="170713" y="78727"/>
                  </a:lnTo>
                  <a:lnTo>
                    <a:pt x="167347" y="56730"/>
                  </a:lnTo>
                  <a:lnTo>
                    <a:pt x="170789" y="35064"/>
                  </a:lnTo>
                  <a:lnTo>
                    <a:pt x="179781" y="19748"/>
                  </a:lnTo>
                  <a:lnTo>
                    <a:pt x="192303" y="10668"/>
                  </a:lnTo>
                  <a:lnTo>
                    <a:pt x="206336" y="7670"/>
                  </a:lnTo>
                  <a:lnTo>
                    <a:pt x="217614" y="9220"/>
                  </a:lnTo>
                  <a:lnTo>
                    <a:pt x="226720" y="13792"/>
                  </a:lnTo>
                  <a:lnTo>
                    <a:pt x="233603" y="21259"/>
                  </a:lnTo>
                  <a:lnTo>
                    <a:pt x="238201" y="31534"/>
                  </a:lnTo>
                  <a:lnTo>
                    <a:pt x="239395" y="33032"/>
                  </a:lnTo>
                  <a:lnTo>
                    <a:pt x="243967" y="32359"/>
                  </a:lnTo>
                  <a:lnTo>
                    <a:pt x="244652" y="30365"/>
                  </a:lnTo>
                  <a:lnTo>
                    <a:pt x="243700" y="22644"/>
                  </a:lnTo>
                  <a:lnTo>
                    <a:pt x="243065" y="14859"/>
                  </a:lnTo>
                  <a:lnTo>
                    <a:pt x="242620" y="4343"/>
                  </a:lnTo>
                  <a:lnTo>
                    <a:pt x="229743" y="2044"/>
                  </a:lnTo>
                  <a:lnTo>
                    <a:pt x="219735" y="635"/>
                  </a:lnTo>
                  <a:lnTo>
                    <a:pt x="207695" y="0"/>
                  </a:lnTo>
                  <a:lnTo>
                    <a:pt x="194614" y="939"/>
                  </a:lnTo>
                  <a:lnTo>
                    <a:pt x="152603" y="22910"/>
                  </a:lnTo>
                  <a:lnTo>
                    <a:pt x="140220" y="59067"/>
                  </a:lnTo>
                  <a:lnTo>
                    <a:pt x="141871" y="73342"/>
                  </a:lnTo>
                  <a:lnTo>
                    <a:pt x="171627" y="108496"/>
                  </a:lnTo>
                  <a:lnTo>
                    <a:pt x="207365" y="115468"/>
                  </a:lnTo>
                  <a:lnTo>
                    <a:pt x="217030" y="114858"/>
                  </a:lnTo>
                  <a:lnTo>
                    <a:pt x="247040" y="91859"/>
                  </a:lnTo>
                  <a:lnTo>
                    <a:pt x="248208" y="83096"/>
                  </a:lnTo>
                  <a:close/>
                </a:path>
                <a:path w="509269" h="115570">
                  <a:moveTo>
                    <a:pt x="371462" y="83096"/>
                  </a:moveTo>
                  <a:lnTo>
                    <a:pt x="370446" y="81089"/>
                  </a:lnTo>
                  <a:lnTo>
                    <a:pt x="366382" y="80581"/>
                  </a:lnTo>
                  <a:lnTo>
                    <a:pt x="365023" y="81927"/>
                  </a:lnTo>
                  <a:lnTo>
                    <a:pt x="360578" y="90754"/>
                  </a:lnTo>
                  <a:lnTo>
                    <a:pt x="353720" y="99110"/>
                  </a:lnTo>
                  <a:lnTo>
                    <a:pt x="343865" y="105346"/>
                  </a:lnTo>
                  <a:lnTo>
                    <a:pt x="330454" y="107784"/>
                  </a:lnTo>
                  <a:lnTo>
                    <a:pt x="315645" y="104482"/>
                  </a:lnTo>
                  <a:lnTo>
                    <a:pt x="302895" y="94716"/>
                  </a:lnTo>
                  <a:lnTo>
                    <a:pt x="293966" y="78727"/>
                  </a:lnTo>
                  <a:lnTo>
                    <a:pt x="290601" y="56730"/>
                  </a:lnTo>
                  <a:lnTo>
                    <a:pt x="294055" y="35064"/>
                  </a:lnTo>
                  <a:lnTo>
                    <a:pt x="303047" y="19748"/>
                  </a:lnTo>
                  <a:lnTo>
                    <a:pt x="315569" y="10668"/>
                  </a:lnTo>
                  <a:lnTo>
                    <a:pt x="329590" y="7670"/>
                  </a:lnTo>
                  <a:lnTo>
                    <a:pt x="340868" y="9220"/>
                  </a:lnTo>
                  <a:lnTo>
                    <a:pt x="349986" y="13792"/>
                  </a:lnTo>
                  <a:lnTo>
                    <a:pt x="356870" y="21259"/>
                  </a:lnTo>
                  <a:lnTo>
                    <a:pt x="361467" y="31534"/>
                  </a:lnTo>
                  <a:lnTo>
                    <a:pt x="362661" y="33032"/>
                  </a:lnTo>
                  <a:lnTo>
                    <a:pt x="367233" y="32359"/>
                  </a:lnTo>
                  <a:lnTo>
                    <a:pt x="367906" y="30365"/>
                  </a:lnTo>
                  <a:lnTo>
                    <a:pt x="366953" y="22644"/>
                  </a:lnTo>
                  <a:lnTo>
                    <a:pt x="366318" y="14859"/>
                  </a:lnTo>
                  <a:lnTo>
                    <a:pt x="365874" y="4343"/>
                  </a:lnTo>
                  <a:lnTo>
                    <a:pt x="352996" y="2044"/>
                  </a:lnTo>
                  <a:lnTo>
                    <a:pt x="343001" y="635"/>
                  </a:lnTo>
                  <a:lnTo>
                    <a:pt x="330962" y="0"/>
                  </a:lnTo>
                  <a:lnTo>
                    <a:pt x="317881" y="939"/>
                  </a:lnTo>
                  <a:lnTo>
                    <a:pt x="275869" y="22910"/>
                  </a:lnTo>
                  <a:lnTo>
                    <a:pt x="263486" y="59067"/>
                  </a:lnTo>
                  <a:lnTo>
                    <a:pt x="265137" y="73342"/>
                  </a:lnTo>
                  <a:lnTo>
                    <a:pt x="294881" y="108496"/>
                  </a:lnTo>
                  <a:lnTo>
                    <a:pt x="330619" y="115468"/>
                  </a:lnTo>
                  <a:lnTo>
                    <a:pt x="340296" y="114858"/>
                  </a:lnTo>
                  <a:lnTo>
                    <a:pt x="370293" y="91859"/>
                  </a:lnTo>
                  <a:lnTo>
                    <a:pt x="371462" y="83096"/>
                  </a:lnTo>
                  <a:close/>
                </a:path>
                <a:path w="509269" h="115570">
                  <a:moveTo>
                    <a:pt x="508647" y="6680"/>
                  </a:moveTo>
                  <a:lnTo>
                    <a:pt x="508292" y="3175"/>
                  </a:lnTo>
                  <a:lnTo>
                    <a:pt x="507276" y="2171"/>
                  </a:lnTo>
                  <a:lnTo>
                    <a:pt x="500672" y="2501"/>
                  </a:lnTo>
                  <a:lnTo>
                    <a:pt x="481342" y="2667"/>
                  </a:lnTo>
                  <a:lnTo>
                    <a:pt x="465582" y="2171"/>
                  </a:lnTo>
                  <a:lnTo>
                    <a:pt x="464566" y="3175"/>
                  </a:lnTo>
                  <a:lnTo>
                    <a:pt x="464235" y="6680"/>
                  </a:lnTo>
                  <a:lnTo>
                    <a:pt x="465582" y="8001"/>
                  </a:lnTo>
                  <a:lnTo>
                    <a:pt x="474738" y="9334"/>
                  </a:lnTo>
                  <a:lnTo>
                    <a:pt x="478472" y="10515"/>
                  </a:lnTo>
                  <a:lnTo>
                    <a:pt x="482536" y="73418"/>
                  </a:lnTo>
                  <a:lnTo>
                    <a:pt x="481850" y="75082"/>
                  </a:lnTo>
                  <a:lnTo>
                    <a:pt x="440778" y="27787"/>
                  </a:lnTo>
                  <a:lnTo>
                    <a:pt x="423379" y="2171"/>
                  </a:lnTo>
                  <a:lnTo>
                    <a:pt x="419811" y="2501"/>
                  </a:lnTo>
                  <a:lnTo>
                    <a:pt x="402183" y="2667"/>
                  </a:lnTo>
                  <a:lnTo>
                    <a:pt x="385749" y="2171"/>
                  </a:lnTo>
                  <a:lnTo>
                    <a:pt x="384048" y="2667"/>
                  </a:lnTo>
                  <a:lnTo>
                    <a:pt x="383870" y="6680"/>
                  </a:lnTo>
                  <a:lnTo>
                    <a:pt x="385064" y="8001"/>
                  </a:lnTo>
                  <a:lnTo>
                    <a:pt x="395744" y="9512"/>
                  </a:lnTo>
                  <a:lnTo>
                    <a:pt x="398106" y="11506"/>
                  </a:lnTo>
                  <a:lnTo>
                    <a:pt x="400494" y="16687"/>
                  </a:lnTo>
                  <a:lnTo>
                    <a:pt x="400659" y="19354"/>
                  </a:lnTo>
                  <a:lnTo>
                    <a:pt x="400545" y="80759"/>
                  </a:lnTo>
                  <a:lnTo>
                    <a:pt x="386080" y="107442"/>
                  </a:lnTo>
                  <a:lnTo>
                    <a:pt x="384733" y="108788"/>
                  </a:lnTo>
                  <a:lnTo>
                    <a:pt x="385064" y="112293"/>
                  </a:lnTo>
                  <a:lnTo>
                    <a:pt x="386080" y="113296"/>
                  </a:lnTo>
                  <a:lnTo>
                    <a:pt x="392518" y="112966"/>
                  </a:lnTo>
                  <a:lnTo>
                    <a:pt x="411848" y="112788"/>
                  </a:lnTo>
                  <a:lnTo>
                    <a:pt x="427774" y="113296"/>
                  </a:lnTo>
                  <a:lnTo>
                    <a:pt x="428802" y="112293"/>
                  </a:lnTo>
                  <a:lnTo>
                    <a:pt x="429133" y="108788"/>
                  </a:lnTo>
                  <a:lnTo>
                    <a:pt x="427774" y="107442"/>
                  </a:lnTo>
                  <a:lnTo>
                    <a:pt x="418630" y="106121"/>
                  </a:lnTo>
                  <a:lnTo>
                    <a:pt x="414731" y="104952"/>
                  </a:lnTo>
                  <a:lnTo>
                    <a:pt x="410654" y="29527"/>
                  </a:lnTo>
                  <a:lnTo>
                    <a:pt x="411505" y="27863"/>
                  </a:lnTo>
                  <a:lnTo>
                    <a:pt x="414299" y="30594"/>
                  </a:lnTo>
                  <a:lnTo>
                    <a:pt x="418198" y="35039"/>
                  </a:lnTo>
                  <a:lnTo>
                    <a:pt x="477113" y="106629"/>
                  </a:lnTo>
                  <a:lnTo>
                    <a:pt x="482714" y="115125"/>
                  </a:lnTo>
                  <a:lnTo>
                    <a:pt x="486956" y="115125"/>
                  </a:lnTo>
                  <a:lnTo>
                    <a:pt x="491693" y="113296"/>
                  </a:lnTo>
                  <a:lnTo>
                    <a:pt x="492874" y="111290"/>
                  </a:lnTo>
                  <a:lnTo>
                    <a:pt x="492683" y="106299"/>
                  </a:lnTo>
                  <a:lnTo>
                    <a:pt x="492544" y="84429"/>
                  </a:lnTo>
                  <a:lnTo>
                    <a:pt x="492671" y="34709"/>
                  </a:lnTo>
                  <a:lnTo>
                    <a:pt x="507276" y="8001"/>
                  </a:lnTo>
                  <a:lnTo>
                    <a:pt x="508647" y="6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79328" y="959749"/>
            <a:ext cx="3035673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spcBef>
                <a:spcPts val="88"/>
              </a:spcBef>
            </a:pP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STAGING </a:t>
            </a:r>
            <a:r>
              <a:rPr sz="971" b="1" spc="26" dirty="0">
                <a:solidFill>
                  <a:prstClr val="black"/>
                </a:solidFill>
                <a:latin typeface="Arial"/>
                <a:cs typeface="Arial"/>
              </a:rPr>
              <a:t>SYSTEMS </a:t>
            </a:r>
            <a:r>
              <a:rPr sz="971" b="1" spc="18" dirty="0">
                <a:solidFill>
                  <a:prstClr val="black"/>
                </a:solidFill>
                <a:latin typeface="Arial"/>
                <a:cs typeface="Arial"/>
              </a:rPr>
              <a:t>FOR MULTIPLE</a:t>
            </a:r>
            <a:r>
              <a:rPr sz="971" b="1" spc="4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71" b="1" spc="22" dirty="0">
                <a:solidFill>
                  <a:prstClr val="black"/>
                </a:solidFill>
                <a:latin typeface="Arial"/>
                <a:cs typeface="Arial"/>
              </a:rPr>
              <a:t>MYELOMA</a:t>
            </a:r>
            <a:r>
              <a:rPr sz="1191" b="1" spc="33" baseline="2469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191" baseline="2469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7125" y="6157495"/>
            <a:ext cx="6727451" cy="220067"/>
          </a:xfrm>
          <a:prstGeom prst="rect">
            <a:avLst/>
          </a:prstGeom>
        </p:spPr>
        <p:txBody>
          <a:bodyPr vert="horz" wrap="square" lIns="0" tIns="2801" rIns="0" bIns="0" rtlCol="0">
            <a:spAutoFit/>
          </a:bodyPr>
          <a:lstStyle/>
          <a:p>
            <a:pPr marL="11206" defTabSz="806867">
              <a:spcBef>
                <a:spcPts val="2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Note: All recommendations are category 2A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unless otherwise</a:t>
            </a:r>
            <a:r>
              <a:rPr sz="706" b="1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indicated.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/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spc="-9" dirty="0">
                <a:solidFill>
                  <a:prstClr val="black"/>
                </a:solidFill>
                <a:latin typeface="Arial"/>
                <a:cs typeface="Arial"/>
              </a:rPr>
              <a:t>Trials: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NCCN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believes that the best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management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any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patient with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cancer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is in a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trial. Participation in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trials is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especially</a:t>
            </a:r>
            <a:r>
              <a:rPr sz="706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encouraged.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71092" y="6471375"/>
            <a:ext cx="512669" cy="143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160"/>
              </a:lnSpc>
            </a:pPr>
            <a:r>
              <a:rPr sz="971" b="1" spc="31" dirty="0">
                <a:solidFill>
                  <a:prstClr val="black"/>
                </a:solidFill>
                <a:latin typeface="Arial"/>
                <a:cs typeface="Arial"/>
              </a:rPr>
              <a:t>MYE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L-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91118" y="5642654"/>
            <a:ext cx="8194862" cy="409614"/>
          </a:xfrm>
          <a:prstGeom prst="rect">
            <a:avLst/>
          </a:prstGeom>
        </p:spPr>
        <p:txBody>
          <a:bodyPr vert="horz" wrap="square" lIns="0" tIns="24653" rIns="0" bIns="0" rtlCol="0">
            <a:spAutoFit/>
          </a:bodyPr>
          <a:lstStyle/>
          <a:p>
            <a:pPr marL="98057" marR="26896" indent="-64998" defTabSz="806867">
              <a:lnSpc>
                <a:spcPts val="971"/>
              </a:lnSpc>
              <a:spcBef>
                <a:spcPts val="194"/>
              </a:spcBef>
            </a:pPr>
            <a:r>
              <a:rPr sz="1059" baseline="27777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59" spc="-132" baseline="2777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Palumbo</a:t>
            </a:r>
            <a:r>
              <a:rPr sz="882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A,</a:t>
            </a:r>
            <a:r>
              <a:rPr sz="882" spc="-5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Avet-Loiseau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H,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 Oliva S,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et al. Revised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International Staging System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Multiple Myeloma:</a:t>
            </a:r>
            <a:r>
              <a:rPr sz="882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Report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from International Myeloma </a:t>
            </a:r>
            <a:r>
              <a:rPr sz="882" spc="-9" dirty="0">
                <a:solidFill>
                  <a:prstClr val="black"/>
                </a:solidFill>
                <a:latin typeface="Arial"/>
                <a:cs typeface="Arial"/>
              </a:rPr>
              <a:t>Working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Group. J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Clin 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Oncol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2015;33:2863-2869.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53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b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Standard-risk: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No high-risk chromosomal 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abnormality.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High-risk: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Presence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del(17p) and/or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translocation t(4;14)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and/or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translocation</a:t>
            </a:r>
            <a:r>
              <a:rPr sz="882" spc="-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t(14;16).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435735" y="1453571"/>
          <a:ext cx="5309347" cy="21158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8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938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Stage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International Staging System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(ISS)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Revised-ISS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(R-ISS)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ts val="126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Serum beta-2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microglobulin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&lt;3.5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mg/L,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50165">
                        <a:lnSpc>
                          <a:spcPts val="126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Serum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albumin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≥3.5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g/dL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201295">
                        <a:lnSpc>
                          <a:spcPts val="1200"/>
                        </a:lnSpc>
                        <a:spcBef>
                          <a:spcPts val="42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ISS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stage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and standard-risk  chromosomal abnormalities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by FISH</a:t>
                      </a:r>
                      <a:r>
                        <a:rPr sz="1200" b="1" baseline="24691" dirty="0">
                          <a:latin typeface="Arial"/>
                          <a:cs typeface="Arial"/>
                        </a:rPr>
                        <a:t>b 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and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0800">
                        <a:lnSpc>
                          <a:spcPts val="118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Serum LDH ≤ the upper limit of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normal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7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Not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ISS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stage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 or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III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Not R-ISS stage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 or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III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III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Serum beta-2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microglobulin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≥5.5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mg/L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201295">
                        <a:lnSpc>
                          <a:spcPts val="1200"/>
                        </a:lnSpc>
                        <a:spcBef>
                          <a:spcPts val="42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ISS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stage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III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and either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high-risk 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chromosomal abnormalities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by FISH</a:t>
                      </a:r>
                      <a:r>
                        <a:rPr sz="1200" b="1" baseline="24691" dirty="0">
                          <a:latin typeface="Arial"/>
                          <a:cs typeface="Arial"/>
                        </a:rPr>
                        <a:t>b 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or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50800">
                        <a:lnSpc>
                          <a:spcPts val="118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Serum LDH &gt; the upper limit of</a:t>
                      </a:r>
                      <a:r>
                        <a:rPr sz="1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normal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7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815353" y="22412"/>
            <a:ext cx="6615953" cy="10640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Printed by Ertek Türkay on 4/18/2022 1:58:59 AM. For personal use only. Not approved for distribution. Copyright © 2022 National Comprehensive Cancer Network, Inc., All Rights</a:t>
            </a:r>
            <a:r>
              <a:rPr sz="618" spc="-8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Reserved.</a:t>
            </a:r>
            <a:endParaRPr sz="618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8472" y="242966"/>
            <a:ext cx="3149974" cy="5000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pc="-4" dirty="0">
                <a:solidFill>
                  <a:srgbClr val="000000"/>
                </a:solidFill>
              </a:rPr>
              <a:t>NCCN </a:t>
            </a:r>
            <a:r>
              <a:rPr dirty="0">
                <a:solidFill>
                  <a:srgbClr val="000000"/>
                </a:solidFill>
              </a:rPr>
              <a:t>Guidelines </a:t>
            </a:r>
            <a:r>
              <a:rPr spc="-18" dirty="0">
                <a:solidFill>
                  <a:srgbClr val="000000"/>
                </a:solidFill>
              </a:rPr>
              <a:t>Version </a:t>
            </a:r>
            <a:r>
              <a:rPr spc="-4" dirty="0">
                <a:solidFill>
                  <a:srgbClr val="000000"/>
                </a:solidFill>
              </a:rPr>
              <a:t>5.2022  </a:t>
            </a:r>
            <a:r>
              <a:rPr dirty="0">
                <a:solidFill>
                  <a:srgbClr val="000000"/>
                </a:solidFill>
              </a:rPr>
              <a:t>Multiple</a:t>
            </a:r>
            <a:r>
              <a:rPr spc="-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Myeloma</a:t>
            </a:r>
          </a:p>
        </p:txBody>
      </p:sp>
      <p:sp>
        <p:nvSpPr>
          <p:cNvPr id="3" name="object 3"/>
          <p:cNvSpPr/>
          <p:nvPr/>
        </p:nvSpPr>
        <p:spPr>
          <a:xfrm>
            <a:off x="1922301" y="6091674"/>
            <a:ext cx="6949888" cy="359148"/>
          </a:xfrm>
          <a:custGeom>
            <a:avLst/>
            <a:gdLst/>
            <a:ahLst/>
            <a:cxnLst/>
            <a:rect l="l" t="t" r="r" b="b"/>
            <a:pathLst>
              <a:path w="7876540" h="407034">
                <a:moveTo>
                  <a:pt x="0" y="406488"/>
                </a:moveTo>
                <a:lnTo>
                  <a:pt x="7876413" y="406488"/>
                </a:lnTo>
                <a:lnTo>
                  <a:pt x="7876413" y="0"/>
                </a:lnTo>
                <a:lnTo>
                  <a:pt x="0" y="0"/>
                </a:lnTo>
                <a:lnTo>
                  <a:pt x="0" y="4064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947" y="265960"/>
            <a:ext cx="1331819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60288" marR="4483" indent="-349642" algn="r" defTabSz="806867">
              <a:spcBef>
                <a:spcPts val="88"/>
              </a:spcBef>
            </a:pP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NCCN</a:t>
            </a:r>
            <a:r>
              <a:rPr sz="971" u="sng" spc="-49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Guidelines</a:t>
            </a:r>
            <a:r>
              <a:rPr sz="971" u="sng" spc="-40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Index </a:t>
            </a:r>
            <a:r>
              <a:rPr sz="971" dirty="0">
                <a:solidFill>
                  <a:srgbClr val="0065A4"/>
                </a:solidFill>
                <a:latin typeface="Arial"/>
                <a:cs typeface="Arial"/>
              </a:rPr>
              <a:t> </a:t>
            </a:r>
            <a:r>
              <a:rPr sz="971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Table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</a:t>
            </a:r>
            <a:r>
              <a:rPr sz="971" u="sng" spc="-57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Contents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  <a:p>
            <a:pPr marR="5043" algn="r" defTabSz="806867"/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Discussion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2302" y="892997"/>
            <a:ext cx="8347822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382" y="0"/>
                </a:lnTo>
              </a:path>
            </a:pathLst>
          </a:custGeom>
          <a:ln w="25400">
            <a:solidFill>
              <a:srgbClr val="0065A4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2774" y="233956"/>
            <a:ext cx="1059348" cy="54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5529" y="219522"/>
            <a:ext cx="570379" cy="568138"/>
            <a:chOff x="302666" y="248792"/>
            <a:chExt cx="646430" cy="643890"/>
          </a:xfrm>
        </p:grpSpPr>
        <p:sp>
          <p:nvSpPr>
            <p:cNvPr id="8" name="object 8"/>
            <p:cNvSpPr/>
            <p:nvPr/>
          </p:nvSpPr>
          <p:spPr>
            <a:xfrm>
              <a:off x="302666" y="248792"/>
              <a:ext cx="645833" cy="643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2084" y="611898"/>
              <a:ext cx="509270" cy="115570"/>
            </a:xfrm>
            <a:custGeom>
              <a:avLst/>
              <a:gdLst/>
              <a:ahLst/>
              <a:cxnLst/>
              <a:rect l="l" t="t" r="r" b="b"/>
              <a:pathLst>
                <a:path w="509269" h="115570">
                  <a:moveTo>
                    <a:pt x="124777" y="6680"/>
                  </a:moveTo>
                  <a:lnTo>
                    <a:pt x="124421" y="3175"/>
                  </a:lnTo>
                  <a:lnTo>
                    <a:pt x="123418" y="2171"/>
                  </a:lnTo>
                  <a:lnTo>
                    <a:pt x="116814" y="2501"/>
                  </a:lnTo>
                  <a:lnTo>
                    <a:pt x="97472" y="2667"/>
                  </a:lnTo>
                  <a:lnTo>
                    <a:pt x="81724" y="2171"/>
                  </a:lnTo>
                  <a:lnTo>
                    <a:pt x="80695" y="3175"/>
                  </a:lnTo>
                  <a:lnTo>
                    <a:pt x="80365" y="6680"/>
                  </a:lnTo>
                  <a:lnTo>
                    <a:pt x="81724" y="8001"/>
                  </a:lnTo>
                  <a:lnTo>
                    <a:pt x="90868" y="9334"/>
                  </a:lnTo>
                  <a:lnTo>
                    <a:pt x="94602" y="10515"/>
                  </a:lnTo>
                  <a:lnTo>
                    <a:pt x="98666" y="73418"/>
                  </a:lnTo>
                  <a:lnTo>
                    <a:pt x="97980" y="75082"/>
                  </a:lnTo>
                  <a:lnTo>
                    <a:pt x="56908" y="27787"/>
                  </a:lnTo>
                  <a:lnTo>
                    <a:pt x="39509" y="2171"/>
                  </a:lnTo>
                  <a:lnTo>
                    <a:pt x="35941" y="2501"/>
                  </a:lnTo>
                  <a:lnTo>
                    <a:pt x="18326" y="2667"/>
                  </a:lnTo>
                  <a:lnTo>
                    <a:pt x="1879" y="2171"/>
                  </a:lnTo>
                  <a:lnTo>
                    <a:pt x="177" y="2667"/>
                  </a:lnTo>
                  <a:lnTo>
                    <a:pt x="0" y="6680"/>
                  </a:lnTo>
                  <a:lnTo>
                    <a:pt x="1193" y="8001"/>
                  </a:lnTo>
                  <a:lnTo>
                    <a:pt x="11874" y="9512"/>
                  </a:lnTo>
                  <a:lnTo>
                    <a:pt x="14249" y="11506"/>
                  </a:lnTo>
                  <a:lnTo>
                    <a:pt x="16624" y="16687"/>
                  </a:lnTo>
                  <a:lnTo>
                    <a:pt x="16789" y="19354"/>
                  </a:lnTo>
                  <a:lnTo>
                    <a:pt x="16687" y="80759"/>
                  </a:lnTo>
                  <a:lnTo>
                    <a:pt x="2209" y="107442"/>
                  </a:lnTo>
                  <a:lnTo>
                    <a:pt x="863" y="108788"/>
                  </a:lnTo>
                  <a:lnTo>
                    <a:pt x="1193" y="112293"/>
                  </a:lnTo>
                  <a:lnTo>
                    <a:pt x="2209" y="113296"/>
                  </a:lnTo>
                  <a:lnTo>
                    <a:pt x="8661" y="112966"/>
                  </a:lnTo>
                  <a:lnTo>
                    <a:pt x="27990" y="112788"/>
                  </a:lnTo>
                  <a:lnTo>
                    <a:pt x="43916" y="113296"/>
                  </a:lnTo>
                  <a:lnTo>
                    <a:pt x="44919" y="112293"/>
                  </a:lnTo>
                  <a:lnTo>
                    <a:pt x="45275" y="108788"/>
                  </a:lnTo>
                  <a:lnTo>
                    <a:pt x="43916" y="107442"/>
                  </a:lnTo>
                  <a:lnTo>
                    <a:pt x="34759" y="106121"/>
                  </a:lnTo>
                  <a:lnTo>
                    <a:pt x="30861" y="104952"/>
                  </a:lnTo>
                  <a:lnTo>
                    <a:pt x="26797" y="29527"/>
                  </a:lnTo>
                  <a:lnTo>
                    <a:pt x="27635" y="27863"/>
                  </a:lnTo>
                  <a:lnTo>
                    <a:pt x="30429" y="30594"/>
                  </a:lnTo>
                  <a:lnTo>
                    <a:pt x="34340" y="35039"/>
                  </a:lnTo>
                  <a:lnTo>
                    <a:pt x="93243" y="106629"/>
                  </a:lnTo>
                  <a:lnTo>
                    <a:pt x="98844" y="115125"/>
                  </a:lnTo>
                  <a:lnTo>
                    <a:pt x="103085" y="115125"/>
                  </a:lnTo>
                  <a:lnTo>
                    <a:pt x="107823" y="113296"/>
                  </a:lnTo>
                  <a:lnTo>
                    <a:pt x="109004" y="111290"/>
                  </a:lnTo>
                  <a:lnTo>
                    <a:pt x="108813" y="106299"/>
                  </a:lnTo>
                  <a:lnTo>
                    <a:pt x="108673" y="84429"/>
                  </a:lnTo>
                  <a:lnTo>
                    <a:pt x="108813" y="34709"/>
                  </a:lnTo>
                  <a:lnTo>
                    <a:pt x="123418" y="8001"/>
                  </a:lnTo>
                  <a:lnTo>
                    <a:pt x="124777" y="6680"/>
                  </a:lnTo>
                  <a:close/>
                </a:path>
                <a:path w="509269" h="115570">
                  <a:moveTo>
                    <a:pt x="248208" y="83096"/>
                  </a:moveTo>
                  <a:lnTo>
                    <a:pt x="247192" y="81089"/>
                  </a:lnTo>
                  <a:lnTo>
                    <a:pt x="243128" y="80581"/>
                  </a:lnTo>
                  <a:lnTo>
                    <a:pt x="241769" y="81927"/>
                  </a:lnTo>
                  <a:lnTo>
                    <a:pt x="237324" y="90754"/>
                  </a:lnTo>
                  <a:lnTo>
                    <a:pt x="230454" y="99110"/>
                  </a:lnTo>
                  <a:lnTo>
                    <a:pt x="220599" y="105346"/>
                  </a:lnTo>
                  <a:lnTo>
                    <a:pt x="207187" y="107784"/>
                  </a:lnTo>
                  <a:lnTo>
                    <a:pt x="192379" y="104482"/>
                  </a:lnTo>
                  <a:lnTo>
                    <a:pt x="179641" y="94716"/>
                  </a:lnTo>
                  <a:lnTo>
                    <a:pt x="170713" y="78727"/>
                  </a:lnTo>
                  <a:lnTo>
                    <a:pt x="167347" y="56730"/>
                  </a:lnTo>
                  <a:lnTo>
                    <a:pt x="170789" y="35064"/>
                  </a:lnTo>
                  <a:lnTo>
                    <a:pt x="179781" y="19748"/>
                  </a:lnTo>
                  <a:lnTo>
                    <a:pt x="192303" y="10668"/>
                  </a:lnTo>
                  <a:lnTo>
                    <a:pt x="206336" y="7670"/>
                  </a:lnTo>
                  <a:lnTo>
                    <a:pt x="217614" y="9220"/>
                  </a:lnTo>
                  <a:lnTo>
                    <a:pt x="226720" y="13792"/>
                  </a:lnTo>
                  <a:lnTo>
                    <a:pt x="233603" y="21259"/>
                  </a:lnTo>
                  <a:lnTo>
                    <a:pt x="238201" y="31534"/>
                  </a:lnTo>
                  <a:lnTo>
                    <a:pt x="239395" y="33032"/>
                  </a:lnTo>
                  <a:lnTo>
                    <a:pt x="243967" y="32359"/>
                  </a:lnTo>
                  <a:lnTo>
                    <a:pt x="244652" y="30365"/>
                  </a:lnTo>
                  <a:lnTo>
                    <a:pt x="243700" y="22644"/>
                  </a:lnTo>
                  <a:lnTo>
                    <a:pt x="243065" y="14859"/>
                  </a:lnTo>
                  <a:lnTo>
                    <a:pt x="242620" y="4343"/>
                  </a:lnTo>
                  <a:lnTo>
                    <a:pt x="229743" y="2044"/>
                  </a:lnTo>
                  <a:lnTo>
                    <a:pt x="219735" y="635"/>
                  </a:lnTo>
                  <a:lnTo>
                    <a:pt x="207695" y="0"/>
                  </a:lnTo>
                  <a:lnTo>
                    <a:pt x="194614" y="939"/>
                  </a:lnTo>
                  <a:lnTo>
                    <a:pt x="152603" y="22910"/>
                  </a:lnTo>
                  <a:lnTo>
                    <a:pt x="140220" y="59067"/>
                  </a:lnTo>
                  <a:lnTo>
                    <a:pt x="141871" y="73342"/>
                  </a:lnTo>
                  <a:lnTo>
                    <a:pt x="171627" y="108496"/>
                  </a:lnTo>
                  <a:lnTo>
                    <a:pt x="207365" y="115468"/>
                  </a:lnTo>
                  <a:lnTo>
                    <a:pt x="217030" y="114858"/>
                  </a:lnTo>
                  <a:lnTo>
                    <a:pt x="247040" y="91859"/>
                  </a:lnTo>
                  <a:lnTo>
                    <a:pt x="248208" y="83096"/>
                  </a:lnTo>
                  <a:close/>
                </a:path>
                <a:path w="509269" h="115570">
                  <a:moveTo>
                    <a:pt x="371462" y="83096"/>
                  </a:moveTo>
                  <a:lnTo>
                    <a:pt x="370446" y="81089"/>
                  </a:lnTo>
                  <a:lnTo>
                    <a:pt x="366382" y="80581"/>
                  </a:lnTo>
                  <a:lnTo>
                    <a:pt x="365023" y="81927"/>
                  </a:lnTo>
                  <a:lnTo>
                    <a:pt x="360578" y="90754"/>
                  </a:lnTo>
                  <a:lnTo>
                    <a:pt x="353720" y="99110"/>
                  </a:lnTo>
                  <a:lnTo>
                    <a:pt x="343865" y="105346"/>
                  </a:lnTo>
                  <a:lnTo>
                    <a:pt x="330454" y="107784"/>
                  </a:lnTo>
                  <a:lnTo>
                    <a:pt x="315645" y="104482"/>
                  </a:lnTo>
                  <a:lnTo>
                    <a:pt x="302895" y="94716"/>
                  </a:lnTo>
                  <a:lnTo>
                    <a:pt x="293966" y="78727"/>
                  </a:lnTo>
                  <a:lnTo>
                    <a:pt x="290601" y="56730"/>
                  </a:lnTo>
                  <a:lnTo>
                    <a:pt x="294055" y="35064"/>
                  </a:lnTo>
                  <a:lnTo>
                    <a:pt x="303047" y="19748"/>
                  </a:lnTo>
                  <a:lnTo>
                    <a:pt x="315569" y="10668"/>
                  </a:lnTo>
                  <a:lnTo>
                    <a:pt x="329590" y="7670"/>
                  </a:lnTo>
                  <a:lnTo>
                    <a:pt x="340868" y="9220"/>
                  </a:lnTo>
                  <a:lnTo>
                    <a:pt x="349986" y="13792"/>
                  </a:lnTo>
                  <a:lnTo>
                    <a:pt x="356870" y="21259"/>
                  </a:lnTo>
                  <a:lnTo>
                    <a:pt x="361467" y="31534"/>
                  </a:lnTo>
                  <a:lnTo>
                    <a:pt x="362661" y="33032"/>
                  </a:lnTo>
                  <a:lnTo>
                    <a:pt x="367233" y="32359"/>
                  </a:lnTo>
                  <a:lnTo>
                    <a:pt x="367906" y="30365"/>
                  </a:lnTo>
                  <a:lnTo>
                    <a:pt x="366953" y="22644"/>
                  </a:lnTo>
                  <a:lnTo>
                    <a:pt x="366318" y="14859"/>
                  </a:lnTo>
                  <a:lnTo>
                    <a:pt x="365874" y="4343"/>
                  </a:lnTo>
                  <a:lnTo>
                    <a:pt x="352996" y="2044"/>
                  </a:lnTo>
                  <a:lnTo>
                    <a:pt x="343001" y="635"/>
                  </a:lnTo>
                  <a:lnTo>
                    <a:pt x="330962" y="0"/>
                  </a:lnTo>
                  <a:lnTo>
                    <a:pt x="317881" y="939"/>
                  </a:lnTo>
                  <a:lnTo>
                    <a:pt x="275869" y="22910"/>
                  </a:lnTo>
                  <a:lnTo>
                    <a:pt x="263486" y="59067"/>
                  </a:lnTo>
                  <a:lnTo>
                    <a:pt x="265137" y="73342"/>
                  </a:lnTo>
                  <a:lnTo>
                    <a:pt x="294881" y="108496"/>
                  </a:lnTo>
                  <a:lnTo>
                    <a:pt x="330619" y="115468"/>
                  </a:lnTo>
                  <a:lnTo>
                    <a:pt x="340296" y="114858"/>
                  </a:lnTo>
                  <a:lnTo>
                    <a:pt x="370293" y="91859"/>
                  </a:lnTo>
                  <a:lnTo>
                    <a:pt x="371462" y="83096"/>
                  </a:lnTo>
                  <a:close/>
                </a:path>
                <a:path w="509269" h="115570">
                  <a:moveTo>
                    <a:pt x="508647" y="6680"/>
                  </a:moveTo>
                  <a:lnTo>
                    <a:pt x="508292" y="3175"/>
                  </a:lnTo>
                  <a:lnTo>
                    <a:pt x="507276" y="2171"/>
                  </a:lnTo>
                  <a:lnTo>
                    <a:pt x="500672" y="2501"/>
                  </a:lnTo>
                  <a:lnTo>
                    <a:pt x="481342" y="2667"/>
                  </a:lnTo>
                  <a:lnTo>
                    <a:pt x="465582" y="2171"/>
                  </a:lnTo>
                  <a:lnTo>
                    <a:pt x="464566" y="3175"/>
                  </a:lnTo>
                  <a:lnTo>
                    <a:pt x="464235" y="6680"/>
                  </a:lnTo>
                  <a:lnTo>
                    <a:pt x="465582" y="8001"/>
                  </a:lnTo>
                  <a:lnTo>
                    <a:pt x="474738" y="9334"/>
                  </a:lnTo>
                  <a:lnTo>
                    <a:pt x="478472" y="10515"/>
                  </a:lnTo>
                  <a:lnTo>
                    <a:pt x="482536" y="73418"/>
                  </a:lnTo>
                  <a:lnTo>
                    <a:pt x="481850" y="75082"/>
                  </a:lnTo>
                  <a:lnTo>
                    <a:pt x="440778" y="27787"/>
                  </a:lnTo>
                  <a:lnTo>
                    <a:pt x="423379" y="2171"/>
                  </a:lnTo>
                  <a:lnTo>
                    <a:pt x="419811" y="2501"/>
                  </a:lnTo>
                  <a:lnTo>
                    <a:pt x="402183" y="2667"/>
                  </a:lnTo>
                  <a:lnTo>
                    <a:pt x="385749" y="2171"/>
                  </a:lnTo>
                  <a:lnTo>
                    <a:pt x="384048" y="2667"/>
                  </a:lnTo>
                  <a:lnTo>
                    <a:pt x="383870" y="6680"/>
                  </a:lnTo>
                  <a:lnTo>
                    <a:pt x="385064" y="8001"/>
                  </a:lnTo>
                  <a:lnTo>
                    <a:pt x="395744" y="9512"/>
                  </a:lnTo>
                  <a:lnTo>
                    <a:pt x="398106" y="11506"/>
                  </a:lnTo>
                  <a:lnTo>
                    <a:pt x="400494" y="16687"/>
                  </a:lnTo>
                  <a:lnTo>
                    <a:pt x="400659" y="19354"/>
                  </a:lnTo>
                  <a:lnTo>
                    <a:pt x="400545" y="80759"/>
                  </a:lnTo>
                  <a:lnTo>
                    <a:pt x="386080" y="107442"/>
                  </a:lnTo>
                  <a:lnTo>
                    <a:pt x="384733" y="108788"/>
                  </a:lnTo>
                  <a:lnTo>
                    <a:pt x="385064" y="112293"/>
                  </a:lnTo>
                  <a:lnTo>
                    <a:pt x="386080" y="113296"/>
                  </a:lnTo>
                  <a:lnTo>
                    <a:pt x="392518" y="112966"/>
                  </a:lnTo>
                  <a:lnTo>
                    <a:pt x="411848" y="112788"/>
                  </a:lnTo>
                  <a:lnTo>
                    <a:pt x="427774" y="113296"/>
                  </a:lnTo>
                  <a:lnTo>
                    <a:pt x="428802" y="112293"/>
                  </a:lnTo>
                  <a:lnTo>
                    <a:pt x="429133" y="108788"/>
                  </a:lnTo>
                  <a:lnTo>
                    <a:pt x="427774" y="107442"/>
                  </a:lnTo>
                  <a:lnTo>
                    <a:pt x="418630" y="106121"/>
                  </a:lnTo>
                  <a:lnTo>
                    <a:pt x="414731" y="104952"/>
                  </a:lnTo>
                  <a:lnTo>
                    <a:pt x="410654" y="29527"/>
                  </a:lnTo>
                  <a:lnTo>
                    <a:pt x="411505" y="27863"/>
                  </a:lnTo>
                  <a:lnTo>
                    <a:pt x="414299" y="30594"/>
                  </a:lnTo>
                  <a:lnTo>
                    <a:pt x="418198" y="35039"/>
                  </a:lnTo>
                  <a:lnTo>
                    <a:pt x="477113" y="106629"/>
                  </a:lnTo>
                  <a:lnTo>
                    <a:pt x="482714" y="115125"/>
                  </a:lnTo>
                  <a:lnTo>
                    <a:pt x="486956" y="115125"/>
                  </a:lnTo>
                  <a:lnTo>
                    <a:pt x="491693" y="113296"/>
                  </a:lnTo>
                  <a:lnTo>
                    <a:pt x="492874" y="111290"/>
                  </a:lnTo>
                  <a:lnTo>
                    <a:pt x="492683" y="106299"/>
                  </a:lnTo>
                  <a:lnTo>
                    <a:pt x="492544" y="84429"/>
                  </a:lnTo>
                  <a:lnTo>
                    <a:pt x="492671" y="34709"/>
                  </a:lnTo>
                  <a:lnTo>
                    <a:pt x="507276" y="8001"/>
                  </a:lnTo>
                  <a:lnTo>
                    <a:pt x="508647" y="6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39033"/>
              </p:ext>
            </p:extLst>
          </p:nvPr>
        </p:nvGraphicFramePr>
        <p:xfrm>
          <a:off x="2766011" y="945188"/>
          <a:ext cx="6720168" cy="283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0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490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20" dirty="0">
                          <a:latin typeface="Arial"/>
                          <a:cs typeface="Arial"/>
                        </a:rPr>
                        <a:t>PRIMARY 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THERAPY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TRANSPLANT 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CANDIDATES</a:t>
                      </a:r>
                      <a:r>
                        <a:rPr sz="1200" b="1" spc="22" baseline="24691" dirty="0">
                          <a:latin typeface="Arial"/>
                          <a:cs typeface="Arial"/>
                        </a:rPr>
                        <a:t>a-d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109">
                <a:tc>
                  <a:txBody>
                    <a:bodyPr/>
                    <a:lstStyle/>
                    <a:p>
                      <a:pPr marL="48260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Preferred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Regimens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13">
                <a:tc>
                  <a:txBody>
                    <a:bodyPr/>
                    <a:lstStyle/>
                    <a:p>
                      <a:pPr marL="48260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Other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Recommended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Regimens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Carfilzomib/lenalidomide/dexamethasone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Daratumumab/lenalidomide/bortezomib/dexamethasone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Ixazomib/lenalidomide/dexamethasone 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2B)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9618">
                <a:tc>
                  <a:txBody>
                    <a:bodyPr/>
                    <a:lstStyle/>
                    <a:p>
                      <a:pPr marL="48260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Useful </a:t>
                      </a: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Certain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Circumstances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Bortezomib/cyclophosphamide/dexamethasone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e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Bortezomib/doxorubicin/dexamethasone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Carfilzomib/cyclophosphamide/dexamethasone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f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Ixazomib/cyclophosphamide/dexamethasone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f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Bortezomib/thalidomide/dexamethasone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1)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Cyclophosphamide/lenalidomide/dexamethasone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Daratumumab/carfilzomib/lenalidomide/dexamethasone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g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Daratumumab/cyclophosphamide/bortezomib/dexamethasone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0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Daratumumab/bortezomib/thalidomide/dexamethasone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265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Dexamethasone/thalidomide/cisplatin/doxorubicin/cyclophosphamide/etoposide/bortezomib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200" b="1" spc="75" baseline="2469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(VTD-PACE)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767761"/>
              </p:ext>
            </p:extLst>
          </p:nvPr>
        </p:nvGraphicFramePr>
        <p:xfrm>
          <a:off x="4448982" y="3807466"/>
          <a:ext cx="3299572" cy="1307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9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4912">
                <a:tc>
                  <a:txBody>
                    <a:bodyPr/>
                    <a:lstStyle/>
                    <a:p>
                      <a:pPr marL="100139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MAINTENANCE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THERAPY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71">
                <a:tc>
                  <a:txBody>
                    <a:bodyPr/>
                    <a:lstStyle/>
                    <a:p>
                      <a:pPr marL="47625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Preferred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Regimens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900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Lenalidomide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h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42">
                <a:tc>
                  <a:txBody>
                    <a:bodyPr/>
                    <a:lstStyle/>
                    <a:p>
                      <a:pPr marL="47625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Other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Recommended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Regimens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900">
                        <a:lnSpc>
                          <a:spcPts val="1200"/>
                        </a:lnSpc>
                        <a:buFont typeface="Arial"/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 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2B)</a:t>
                      </a:r>
                      <a:r>
                        <a:rPr sz="1200" b="1" spc="-7" baseline="18518" dirty="0">
                          <a:latin typeface="Arial"/>
                          <a:cs typeface="Arial"/>
                        </a:rPr>
                        <a:t>i</a:t>
                      </a:r>
                      <a:endParaRPr sz="1200" baseline="18518" dirty="0">
                        <a:latin typeface="Arial"/>
                        <a:cs typeface="Arial"/>
                      </a:endParaRPr>
                    </a:p>
                    <a:p>
                      <a:pPr marL="135890" indent="-88900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371">
                <a:tc>
                  <a:txBody>
                    <a:bodyPr/>
                    <a:lstStyle/>
                    <a:p>
                      <a:pPr marL="47625">
                        <a:lnSpc>
                          <a:spcPts val="1260"/>
                        </a:lnSpc>
                        <a:spcBef>
                          <a:spcPts val="80"/>
                        </a:spcBef>
                      </a:pP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Useful </a:t>
                      </a: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Certain</a:t>
                      </a:r>
                      <a:r>
                        <a:rPr sz="10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Circumstances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890" indent="-88900">
                        <a:lnSpc>
                          <a:spcPts val="1260"/>
                        </a:lnSpc>
                        <a:buChar char="•"/>
                        <a:tabLst>
                          <a:tab pos="13652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±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dexamethasone</a:t>
                      </a:r>
                      <a:r>
                        <a:rPr sz="1200" b="1" baseline="24691" dirty="0">
                          <a:latin typeface="Arial"/>
                          <a:cs typeface="Arial"/>
                        </a:rPr>
                        <a:t>j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5311857" y="5582479"/>
            <a:ext cx="31376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28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77657" y="5111159"/>
            <a:ext cx="2224368" cy="14705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spcBef>
                <a:spcPts val="88"/>
              </a:spcBef>
            </a:pPr>
            <a:r>
              <a:rPr sz="1059" baseline="41666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Selected,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but not inclusive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all</a:t>
            </a:r>
            <a:r>
              <a:rPr sz="882" spc="-1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58883" y="5931294"/>
            <a:ext cx="2583516" cy="149887"/>
          </a:xfrm>
          <a:prstGeom prst="rect">
            <a:avLst/>
          </a:prstGeom>
        </p:spPr>
        <p:txBody>
          <a:bodyPr vert="horz" wrap="square" lIns="0" tIns="14007" rIns="0" bIns="0" rtlCol="0">
            <a:spAutoFit/>
          </a:bodyPr>
          <a:lstStyle/>
          <a:p>
            <a:pPr marL="11206" defTabSz="806867">
              <a:spcBef>
                <a:spcPts val="110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j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Dual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maintenance recommended 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high-risk</a:t>
            </a:r>
            <a:r>
              <a:rPr sz="882" spc="-7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4615" y="5951010"/>
            <a:ext cx="3077135" cy="321872"/>
          </a:xfrm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11206" defTabSz="806867">
              <a:spcBef>
                <a:spcPts val="4"/>
              </a:spcBef>
            </a:pP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function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improves.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13448" defTabSz="806867">
              <a:spcBef>
                <a:spcPts val="58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Note: All recommendations are category 2A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unless otherwise</a:t>
            </a:r>
            <a:r>
              <a:rPr sz="706" b="1" spc="-10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indicated.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49150" y="6030517"/>
            <a:ext cx="632012" cy="143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160"/>
              </a:lnSpc>
            </a:pPr>
            <a:r>
              <a:rPr sz="971" b="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Continued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67125" y="6265073"/>
            <a:ext cx="6727451" cy="111448"/>
          </a:xfrm>
          <a:prstGeom prst="rect">
            <a:avLst/>
          </a:prstGeom>
        </p:spPr>
        <p:txBody>
          <a:bodyPr vert="horz" wrap="square" lIns="0" tIns="2801" rIns="0" bIns="0" rtlCol="0">
            <a:spAutoFit/>
          </a:bodyPr>
          <a:lstStyle/>
          <a:p>
            <a:pPr marL="11206" defTabSz="806867">
              <a:spcBef>
                <a:spcPts val="2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spc="-9" dirty="0">
                <a:solidFill>
                  <a:prstClr val="black"/>
                </a:solidFill>
                <a:latin typeface="Arial"/>
                <a:cs typeface="Arial"/>
              </a:rPr>
              <a:t>Trials: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NCCN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believes that the best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management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any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patient with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cancer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is in a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trial. Participation in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trials is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especially</a:t>
            </a:r>
            <a:r>
              <a:rPr sz="706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encouraged.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59652" y="6336904"/>
            <a:ext cx="521634" cy="297404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24392" marR="4483" indent="-113746" defTabSz="806867">
              <a:lnSpc>
                <a:spcPts val="1059"/>
              </a:lnSpc>
              <a:spcBef>
                <a:spcPts val="119"/>
              </a:spcBef>
            </a:pPr>
            <a:r>
              <a:rPr sz="971" b="1" spc="31" dirty="0">
                <a:solidFill>
                  <a:prstClr val="black"/>
                </a:solidFill>
                <a:latin typeface="Arial"/>
                <a:cs typeface="Arial"/>
              </a:rPr>
              <a:t>MYE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L-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G  1 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971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77657" y="5200807"/>
            <a:ext cx="3991535" cy="79358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lnSpc>
                <a:spcPts val="1015"/>
              </a:lnSpc>
              <a:spcBef>
                <a:spcPts val="8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b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Supportive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Care Treatment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Multiple Myeloma</a:t>
            </a:r>
            <a:r>
              <a:rPr sz="882" u="sng" spc="-22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(MYEL-H)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c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General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Considerations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Myeloma Therapy</a:t>
            </a:r>
            <a:r>
              <a:rPr sz="882" u="sng" spc="-35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(MYEL-F)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d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Management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 Renal Disease in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Multiple Myeloma</a:t>
            </a:r>
            <a:r>
              <a:rPr sz="882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(MYEL-J).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6896" indent="-64998" defTabSz="806867">
              <a:lnSpc>
                <a:spcPts val="971"/>
              </a:lnSpc>
              <a:spcBef>
                <a:spcPts val="62"/>
              </a:spcBef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Preferred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primarily as initial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treatment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 patients with acute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insufficiency  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those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who have no access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882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bortezomib/lenalidomide/dexamethasone.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defTabSz="806867">
              <a:lnSpc>
                <a:spcPts val="953"/>
              </a:lnSpc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Consider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switching 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bortezomib/lenalidomide/dexamethasone after</a:t>
            </a:r>
            <a:r>
              <a:rPr sz="882" spc="-7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36471" y="5115978"/>
            <a:ext cx="4417359" cy="87052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lnSpc>
                <a:spcPts val="1015"/>
              </a:lnSpc>
              <a:spcBef>
                <a:spcPts val="8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f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Treatment option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with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insufficiency and/or peripheral</a:t>
            </a:r>
            <a:r>
              <a:rPr sz="882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neuropathy.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27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Generally reserved for the treatment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aggressive</a:t>
            </a:r>
            <a:r>
              <a:rPr sz="882" spc="-1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64998" indent="-64998" defTabSz="806867">
              <a:lnSpc>
                <a:spcPts val="882"/>
              </a:lnSpc>
              <a:spcBef>
                <a:spcPts val="8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h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There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appears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an increased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risk for secondary cancers,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especially with  lenalidomide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maintenance following transplant. The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benefits and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risks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maintenance  therapy vs. secondary cancers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discussed with</a:t>
            </a:r>
            <a:r>
              <a:rPr sz="882" spc="-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6896" indent="-64998" defTabSz="806867">
              <a:lnSpc>
                <a:spcPts val="971"/>
              </a:lnSpc>
              <a:spcBef>
                <a:spcPts val="1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i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Results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from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interim analyses of TOURMALINE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MM3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MM4 trials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ixazomib in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 maintenance setting suggests a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potential decrease in overall</a:t>
            </a:r>
            <a:r>
              <a:rPr sz="882" spc="-2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survival.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15353" y="22412"/>
            <a:ext cx="6615953" cy="10640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Printed by Ertek Türkay on 4/18/2022 1:58:59 AM. For personal use only. Not approved for distribution. Copyright © 2022 National Comprehensive Cancer Network, Inc., All Rights</a:t>
            </a:r>
            <a:r>
              <a:rPr sz="618" spc="-8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Reserved.</a:t>
            </a:r>
            <a:endParaRPr sz="618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8472" y="242966"/>
            <a:ext cx="3149974" cy="5000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pc="-4" dirty="0">
                <a:solidFill>
                  <a:srgbClr val="000000"/>
                </a:solidFill>
              </a:rPr>
              <a:t>NCCN </a:t>
            </a:r>
            <a:r>
              <a:rPr dirty="0">
                <a:solidFill>
                  <a:srgbClr val="000000"/>
                </a:solidFill>
              </a:rPr>
              <a:t>Guidelines </a:t>
            </a:r>
            <a:r>
              <a:rPr spc="-18" dirty="0">
                <a:solidFill>
                  <a:srgbClr val="000000"/>
                </a:solidFill>
              </a:rPr>
              <a:t>Version </a:t>
            </a:r>
            <a:r>
              <a:rPr spc="-4" dirty="0">
                <a:solidFill>
                  <a:srgbClr val="000000"/>
                </a:solidFill>
              </a:rPr>
              <a:t>5.2022  </a:t>
            </a:r>
            <a:r>
              <a:rPr dirty="0">
                <a:solidFill>
                  <a:srgbClr val="000000"/>
                </a:solidFill>
              </a:rPr>
              <a:t>Multiple</a:t>
            </a:r>
            <a:r>
              <a:rPr spc="-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Myeloma</a:t>
            </a:r>
          </a:p>
        </p:txBody>
      </p:sp>
      <p:sp>
        <p:nvSpPr>
          <p:cNvPr id="3" name="object 3"/>
          <p:cNvSpPr/>
          <p:nvPr/>
        </p:nvSpPr>
        <p:spPr>
          <a:xfrm>
            <a:off x="1922301" y="6091674"/>
            <a:ext cx="6949888" cy="359148"/>
          </a:xfrm>
          <a:custGeom>
            <a:avLst/>
            <a:gdLst/>
            <a:ahLst/>
            <a:cxnLst/>
            <a:rect l="l" t="t" r="r" b="b"/>
            <a:pathLst>
              <a:path w="7876540" h="407034">
                <a:moveTo>
                  <a:pt x="0" y="406488"/>
                </a:moveTo>
                <a:lnTo>
                  <a:pt x="7876413" y="406488"/>
                </a:lnTo>
                <a:lnTo>
                  <a:pt x="7876413" y="0"/>
                </a:lnTo>
                <a:lnTo>
                  <a:pt x="0" y="0"/>
                </a:lnTo>
                <a:lnTo>
                  <a:pt x="0" y="4064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947" y="265960"/>
            <a:ext cx="1331819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60288" marR="4483" indent="-349642" algn="r" defTabSz="806867">
              <a:spcBef>
                <a:spcPts val="88"/>
              </a:spcBef>
            </a:pP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NCCN</a:t>
            </a:r>
            <a:r>
              <a:rPr sz="971" u="sng" spc="-49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Guidelines</a:t>
            </a:r>
            <a:r>
              <a:rPr sz="971" u="sng" spc="-40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Index </a:t>
            </a:r>
            <a:r>
              <a:rPr sz="971" dirty="0">
                <a:solidFill>
                  <a:srgbClr val="0065A4"/>
                </a:solidFill>
                <a:latin typeface="Arial"/>
                <a:cs typeface="Arial"/>
              </a:rPr>
              <a:t> </a:t>
            </a:r>
            <a:r>
              <a:rPr sz="971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Table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</a:t>
            </a:r>
            <a:r>
              <a:rPr sz="971" u="sng" spc="-57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Contents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  <a:p>
            <a:pPr marR="5043" algn="r" defTabSz="806867"/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Discussion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2302" y="892997"/>
            <a:ext cx="8347822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382" y="0"/>
                </a:lnTo>
              </a:path>
            </a:pathLst>
          </a:custGeom>
          <a:ln w="25400">
            <a:solidFill>
              <a:srgbClr val="0065A4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2774" y="233956"/>
            <a:ext cx="1059348" cy="54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5529" y="219522"/>
            <a:ext cx="570379" cy="568138"/>
            <a:chOff x="302666" y="248792"/>
            <a:chExt cx="646430" cy="643890"/>
          </a:xfrm>
        </p:grpSpPr>
        <p:sp>
          <p:nvSpPr>
            <p:cNvPr id="8" name="object 8"/>
            <p:cNvSpPr/>
            <p:nvPr/>
          </p:nvSpPr>
          <p:spPr>
            <a:xfrm>
              <a:off x="302666" y="248792"/>
              <a:ext cx="645833" cy="643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2084" y="611898"/>
              <a:ext cx="509270" cy="115570"/>
            </a:xfrm>
            <a:custGeom>
              <a:avLst/>
              <a:gdLst/>
              <a:ahLst/>
              <a:cxnLst/>
              <a:rect l="l" t="t" r="r" b="b"/>
              <a:pathLst>
                <a:path w="509269" h="115570">
                  <a:moveTo>
                    <a:pt x="124777" y="6680"/>
                  </a:moveTo>
                  <a:lnTo>
                    <a:pt x="124421" y="3175"/>
                  </a:lnTo>
                  <a:lnTo>
                    <a:pt x="123418" y="2171"/>
                  </a:lnTo>
                  <a:lnTo>
                    <a:pt x="116814" y="2501"/>
                  </a:lnTo>
                  <a:lnTo>
                    <a:pt x="97472" y="2667"/>
                  </a:lnTo>
                  <a:lnTo>
                    <a:pt x="81724" y="2171"/>
                  </a:lnTo>
                  <a:lnTo>
                    <a:pt x="80695" y="3175"/>
                  </a:lnTo>
                  <a:lnTo>
                    <a:pt x="80365" y="6680"/>
                  </a:lnTo>
                  <a:lnTo>
                    <a:pt x="81724" y="8001"/>
                  </a:lnTo>
                  <a:lnTo>
                    <a:pt x="90868" y="9334"/>
                  </a:lnTo>
                  <a:lnTo>
                    <a:pt x="94602" y="10515"/>
                  </a:lnTo>
                  <a:lnTo>
                    <a:pt x="98666" y="73418"/>
                  </a:lnTo>
                  <a:lnTo>
                    <a:pt x="97980" y="75082"/>
                  </a:lnTo>
                  <a:lnTo>
                    <a:pt x="56908" y="27787"/>
                  </a:lnTo>
                  <a:lnTo>
                    <a:pt x="39509" y="2171"/>
                  </a:lnTo>
                  <a:lnTo>
                    <a:pt x="35941" y="2501"/>
                  </a:lnTo>
                  <a:lnTo>
                    <a:pt x="18326" y="2667"/>
                  </a:lnTo>
                  <a:lnTo>
                    <a:pt x="1879" y="2171"/>
                  </a:lnTo>
                  <a:lnTo>
                    <a:pt x="177" y="2667"/>
                  </a:lnTo>
                  <a:lnTo>
                    <a:pt x="0" y="6680"/>
                  </a:lnTo>
                  <a:lnTo>
                    <a:pt x="1193" y="8001"/>
                  </a:lnTo>
                  <a:lnTo>
                    <a:pt x="11874" y="9512"/>
                  </a:lnTo>
                  <a:lnTo>
                    <a:pt x="14249" y="11506"/>
                  </a:lnTo>
                  <a:lnTo>
                    <a:pt x="16624" y="16687"/>
                  </a:lnTo>
                  <a:lnTo>
                    <a:pt x="16789" y="19354"/>
                  </a:lnTo>
                  <a:lnTo>
                    <a:pt x="16687" y="80759"/>
                  </a:lnTo>
                  <a:lnTo>
                    <a:pt x="2209" y="107442"/>
                  </a:lnTo>
                  <a:lnTo>
                    <a:pt x="863" y="108788"/>
                  </a:lnTo>
                  <a:lnTo>
                    <a:pt x="1193" y="112293"/>
                  </a:lnTo>
                  <a:lnTo>
                    <a:pt x="2209" y="113296"/>
                  </a:lnTo>
                  <a:lnTo>
                    <a:pt x="8661" y="112966"/>
                  </a:lnTo>
                  <a:lnTo>
                    <a:pt x="27990" y="112788"/>
                  </a:lnTo>
                  <a:lnTo>
                    <a:pt x="43916" y="113296"/>
                  </a:lnTo>
                  <a:lnTo>
                    <a:pt x="44919" y="112293"/>
                  </a:lnTo>
                  <a:lnTo>
                    <a:pt x="45275" y="108788"/>
                  </a:lnTo>
                  <a:lnTo>
                    <a:pt x="43916" y="107442"/>
                  </a:lnTo>
                  <a:lnTo>
                    <a:pt x="34759" y="106121"/>
                  </a:lnTo>
                  <a:lnTo>
                    <a:pt x="30861" y="104952"/>
                  </a:lnTo>
                  <a:lnTo>
                    <a:pt x="26797" y="29527"/>
                  </a:lnTo>
                  <a:lnTo>
                    <a:pt x="27635" y="27863"/>
                  </a:lnTo>
                  <a:lnTo>
                    <a:pt x="30429" y="30594"/>
                  </a:lnTo>
                  <a:lnTo>
                    <a:pt x="34340" y="35039"/>
                  </a:lnTo>
                  <a:lnTo>
                    <a:pt x="93243" y="106629"/>
                  </a:lnTo>
                  <a:lnTo>
                    <a:pt x="98844" y="115125"/>
                  </a:lnTo>
                  <a:lnTo>
                    <a:pt x="103085" y="115125"/>
                  </a:lnTo>
                  <a:lnTo>
                    <a:pt x="107823" y="113296"/>
                  </a:lnTo>
                  <a:lnTo>
                    <a:pt x="109004" y="111290"/>
                  </a:lnTo>
                  <a:lnTo>
                    <a:pt x="108813" y="106299"/>
                  </a:lnTo>
                  <a:lnTo>
                    <a:pt x="108673" y="84429"/>
                  </a:lnTo>
                  <a:lnTo>
                    <a:pt x="108813" y="34709"/>
                  </a:lnTo>
                  <a:lnTo>
                    <a:pt x="123418" y="8001"/>
                  </a:lnTo>
                  <a:lnTo>
                    <a:pt x="124777" y="6680"/>
                  </a:lnTo>
                  <a:close/>
                </a:path>
                <a:path w="509269" h="115570">
                  <a:moveTo>
                    <a:pt x="248208" y="83096"/>
                  </a:moveTo>
                  <a:lnTo>
                    <a:pt x="247192" y="81089"/>
                  </a:lnTo>
                  <a:lnTo>
                    <a:pt x="243128" y="80581"/>
                  </a:lnTo>
                  <a:lnTo>
                    <a:pt x="241769" y="81927"/>
                  </a:lnTo>
                  <a:lnTo>
                    <a:pt x="237324" y="90754"/>
                  </a:lnTo>
                  <a:lnTo>
                    <a:pt x="230454" y="99110"/>
                  </a:lnTo>
                  <a:lnTo>
                    <a:pt x="220599" y="105346"/>
                  </a:lnTo>
                  <a:lnTo>
                    <a:pt x="207187" y="107784"/>
                  </a:lnTo>
                  <a:lnTo>
                    <a:pt x="192379" y="104482"/>
                  </a:lnTo>
                  <a:lnTo>
                    <a:pt x="179641" y="94716"/>
                  </a:lnTo>
                  <a:lnTo>
                    <a:pt x="170713" y="78727"/>
                  </a:lnTo>
                  <a:lnTo>
                    <a:pt x="167347" y="56730"/>
                  </a:lnTo>
                  <a:lnTo>
                    <a:pt x="170789" y="35064"/>
                  </a:lnTo>
                  <a:lnTo>
                    <a:pt x="179781" y="19748"/>
                  </a:lnTo>
                  <a:lnTo>
                    <a:pt x="192303" y="10668"/>
                  </a:lnTo>
                  <a:lnTo>
                    <a:pt x="206336" y="7670"/>
                  </a:lnTo>
                  <a:lnTo>
                    <a:pt x="217614" y="9220"/>
                  </a:lnTo>
                  <a:lnTo>
                    <a:pt x="226720" y="13792"/>
                  </a:lnTo>
                  <a:lnTo>
                    <a:pt x="233603" y="21259"/>
                  </a:lnTo>
                  <a:lnTo>
                    <a:pt x="238201" y="31534"/>
                  </a:lnTo>
                  <a:lnTo>
                    <a:pt x="239395" y="33032"/>
                  </a:lnTo>
                  <a:lnTo>
                    <a:pt x="243967" y="32359"/>
                  </a:lnTo>
                  <a:lnTo>
                    <a:pt x="244652" y="30365"/>
                  </a:lnTo>
                  <a:lnTo>
                    <a:pt x="243700" y="22644"/>
                  </a:lnTo>
                  <a:lnTo>
                    <a:pt x="243065" y="14859"/>
                  </a:lnTo>
                  <a:lnTo>
                    <a:pt x="242620" y="4343"/>
                  </a:lnTo>
                  <a:lnTo>
                    <a:pt x="229743" y="2044"/>
                  </a:lnTo>
                  <a:lnTo>
                    <a:pt x="219735" y="635"/>
                  </a:lnTo>
                  <a:lnTo>
                    <a:pt x="207695" y="0"/>
                  </a:lnTo>
                  <a:lnTo>
                    <a:pt x="194614" y="939"/>
                  </a:lnTo>
                  <a:lnTo>
                    <a:pt x="152603" y="22910"/>
                  </a:lnTo>
                  <a:lnTo>
                    <a:pt x="140220" y="59067"/>
                  </a:lnTo>
                  <a:lnTo>
                    <a:pt x="141871" y="73342"/>
                  </a:lnTo>
                  <a:lnTo>
                    <a:pt x="171627" y="108496"/>
                  </a:lnTo>
                  <a:lnTo>
                    <a:pt x="207365" y="115468"/>
                  </a:lnTo>
                  <a:lnTo>
                    <a:pt x="217030" y="114858"/>
                  </a:lnTo>
                  <a:lnTo>
                    <a:pt x="247040" y="91859"/>
                  </a:lnTo>
                  <a:lnTo>
                    <a:pt x="248208" y="83096"/>
                  </a:lnTo>
                  <a:close/>
                </a:path>
                <a:path w="509269" h="115570">
                  <a:moveTo>
                    <a:pt x="371462" y="83096"/>
                  </a:moveTo>
                  <a:lnTo>
                    <a:pt x="370446" y="81089"/>
                  </a:lnTo>
                  <a:lnTo>
                    <a:pt x="366382" y="80581"/>
                  </a:lnTo>
                  <a:lnTo>
                    <a:pt x="365023" y="81927"/>
                  </a:lnTo>
                  <a:lnTo>
                    <a:pt x="360578" y="90754"/>
                  </a:lnTo>
                  <a:lnTo>
                    <a:pt x="353720" y="99110"/>
                  </a:lnTo>
                  <a:lnTo>
                    <a:pt x="343865" y="105346"/>
                  </a:lnTo>
                  <a:lnTo>
                    <a:pt x="330454" y="107784"/>
                  </a:lnTo>
                  <a:lnTo>
                    <a:pt x="315645" y="104482"/>
                  </a:lnTo>
                  <a:lnTo>
                    <a:pt x="302895" y="94716"/>
                  </a:lnTo>
                  <a:lnTo>
                    <a:pt x="293966" y="78727"/>
                  </a:lnTo>
                  <a:lnTo>
                    <a:pt x="290601" y="56730"/>
                  </a:lnTo>
                  <a:lnTo>
                    <a:pt x="294055" y="35064"/>
                  </a:lnTo>
                  <a:lnTo>
                    <a:pt x="303047" y="19748"/>
                  </a:lnTo>
                  <a:lnTo>
                    <a:pt x="315569" y="10668"/>
                  </a:lnTo>
                  <a:lnTo>
                    <a:pt x="329590" y="7670"/>
                  </a:lnTo>
                  <a:lnTo>
                    <a:pt x="340868" y="9220"/>
                  </a:lnTo>
                  <a:lnTo>
                    <a:pt x="349986" y="13792"/>
                  </a:lnTo>
                  <a:lnTo>
                    <a:pt x="356870" y="21259"/>
                  </a:lnTo>
                  <a:lnTo>
                    <a:pt x="361467" y="31534"/>
                  </a:lnTo>
                  <a:lnTo>
                    <a:pt x="362661" y="33032"/>
                  </a:lnTo>
                  <a:lnTo>
                    <a:pt x="367233" y="32359"/>
                  </a:lnTo>
                  <a:lnTo>
                    <a:pt x="367906" y="30365"/>
                  </a:lnTo>
                  <a:lnTo>
                    <a:pt x="366953" y="22644"/>
                  </a:lnTo>
                  <a:lnTo>
                    <a:pt x="366318" y="14859"/>
                  </a:lnTo>
                  <a:lnTo>
                    <a:pt x="365874" y="4343"/>
                  </a:lnTo>
                  <a:lnTo>
                    <a:pt x="352996" y="2044"/>
                  </a:lnTo>
                  <a:lnTo>
                    <a:pt x="343001" y="635"/>
                  </a:lnTo>
                  <a:lnTo>
                    <a:pt x="330962" y="0"/>
                  </a:lnTo>
                  <a:lnTo>
                    <a:pt x="317881" y="939"/>
                  </a:lnTo>
                  <a:lnTo>
                    <a:pt x="275869" y="22910"/>
                  </a:lnTo>
                  <a:lnTo>
                    <a:pt x="263486" y="59067"/>
                  </a:lnTo>
                  <a:lnTo>
                    <a:pt x="265137" y="73342"/>
                  </a:lnTo>
                  <a:lnTo>
                    <a:pt x="294881" y="108496"/>
                  </a:lnTo>
                  <a:lnTo>
                    <a:pt x="330619" y="115468"/>
                  </a:lnTo>
                  <a:lnTo>
                    <a:pt x="340296" y="114858"/>
                  </a:lnTo>
                  <a:lnTo>
                    <a:pt x="370293" y="91859"/>
                  </a:lnTo>
                  <a:lnTo>
                    <a:pt x="371462" y="83096"/>
                  </a:lnTo>
                  <a:close/>
                </a:path>
                <a:path w="509269" h="115570">
                  <a:moveTo>
                    <a:pt x="508647" y="6680"/>
                  </a:moveTo>
                  <a:lnTo>
                    <a:pt x="508292" y="3175"/>
                  </a:lnTo>
                  <a:lnTo>
                    <a:pt x="507276" y="2171"/>
                  </a:lnTo>
                  <a:lnTo>
                    <a:pt x="500672" y="2501"/>
                  </a:lnTo>
                  <a:lnTo>
                    <a:pt x="481342" y="2667"/>
                  </a:lnTo>
                  <a:lnTo>
                    <a:pt x="465582" y="2171"/>
                  </a:lnTo>
                  <a:lnTo>
                    <a:pt x="464566" y="3175"/>
                  </a:lnTo>
                  <a:lnTo>
                    <a:pt x="464235" y="6680"/>
                  </a:lnTo>
                  <a:lnTo>
                    <a:pt x="465582" y="8001"/>
                  </a:lnTo>
                  <a:lnTo>
                    <a:pt x="474738" y="9334"/>
                  </a:lnTo>
                  <a:lnTo>
                    <a:pt x="478472" y="10515"/>
                  </a:lnTo>
                  <a:lnTo>
                    <a:pt x="482536" y="73418"/>
                  </a:lnTo>
                  <a:lnTo>
                    <a:pt x="481850" y="75082"/>
                  </a:lnTo>
                  <a:lnTo>
                    <a:pt x="440778" y="27787"/>
                  </a:lnTo>
                  <a:lnTo>
                    <a:pt x="423379" y="2171"/>
                  </a:lnTo>
                  <a:lnTo>
                    <a:pt x="419811" y="2501"/>
                  </a:lnTo>
                  <a:lnTo>
                    <a:pt x="402183" y="2667"/>
                  </a:lnTo>
                  <a:lnTo>
                    <a:pt x="385749" y="2171"/>
                  </a:lnTo>
                  <a:lnTo>
                    <a:pt x="384048" y="2667"/>
                  </a:lnTo>
                  <a:lnTo>
                    <a:pt x="383870" y="6680"/>
                  </a:lnTo>
                  <a:lnTo>
                    <a:pt x="385064" y="8001"/>
                  </a:lnTo>
                  <a:lnTo>
                    <a:pt x="395744" y="9512"/>
                  </a:lnTo>
                  <a:lnTo>
                    <a:pt x="398106" y="11506"/>
                  </a:lnTo>
                  <a:lnTo>
                    <a:pt x="400494" y="16687"/>
                  </a:lnTo>
                  <a:lnTo>
                    <a:pt x="400659" y="19354"/>
                  </a:lnTo>
                  <a:lnTo>
                    <a:pt x="400545" y="80759"/>
                  </a:lnTo>
                  <a:lnTo>
                    <a:pt x="386080" y="107442"/>
                  </a:lnTo>
                  <a:lnTo>
                    <a:pt x="384733" y="108788"/>
                  </a:lnTo>
                  <a:lnTo>
                    <a:pt x="385064" y="112293"/>
                  </a:lnTo>
                  <a:lnTo>
                    <a:pt x="386080" y="113296"/>
                  </a:lnTo>
                  <a:lnTo>
                    <a:pt x="392518" y="112966"/>
                  </a:lnTo>
                  <a:lnTo>
                    <a:pt x="411848" y="112788"/>
                  </a:lnTo>
                  <a:lnTo>
                    <a:pt x="427774" y="113296"/>
                  </a:lnTo>
                  <a:lnTo>
                    <a:pt x="428802" y="112293"/>
                  </a:lnTo>
                  <a:lnTo>
                    <a:pt x="429133" y="108788"/>
                  </a:lnTo>
                  <a:lnTo>
                    <a:pt x="427774" y="107442"/>
                  </a:lnTo>
                  <a:lnTo>
                    <a:pt x="418630" y="106121"/>
                  </a:lnTo>
                  <a:lnTo>
                    <a:pt x="414731" y="104952"/>
                  </a:lnTo>
                  <a:lnTo>
                    <a:pt x="410654" y="29527"/>
                  </a:lnTo>
                  <a:lnTo>
                    <a:pt x="411505" y="27863"/>
                  </a:lnTo>
                  <a:lnTo>
                    <a:pt x="414299" y="30594"/>
                  </a:lnTo>
                  <a:lnTo>
                    <a:pt x="418198" y="35039"/>
                  </a:lnTo>
                  <a:lnTo>
                    <a:pt x="477113" y="106629"/>
                  </a:lnTo>
                  <a:lnTo>
                    <a:pt x="482714" y="115125"/>
                  </a:lnTo>
                  <a:lnTo>
                    <a:pt x="486956" y="115125"/>
                  </a:lnTo>
                  <a:lnTo>
                    <a:pt x="491693" y="113296"/>
                  </a:lnTo>
                  <a:lnTo>
                    <a:pt x="492874" y="111290"/>
                  </a:lnTo>
                  <a:lnTo>
                    <a:pt x="492683" y="106299"/>
                  </a:lnTo>
                  <a:lnTo>
                    <a:pt x="492544" y="84429"/>
                  </a:lnTo>
                  <a:lnTo>
                    <a:pt x="492671" y="34709"/>
                  </a:lnTo>
                  <a:lnTo>
                    <a:pt x="507276" y="8001"/>
                  </a:lnTo>
                  <a:lnTo>
                    <a:pt x="508647" y="6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944713" y="5010015"/>
            <a:ext cx="3991535" cy="105006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lnSpc>
                <a:spcPts val="1015"/>
              </a:lnSpc>
              <a:spcBef>
                <a:spcPts val="88"/>
              </a:spcBef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Selected,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but not inclusive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all</a:t>
            </a:r>
            <a:r>
              <a:rPr sz="882" spc="-9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b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Supportive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Care Treatment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Multiple Myeloma</a:t>
            </a:r>
            <a:r>
              <a:rPr sz="882" u="sng" spc="-22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(MYEL-H)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c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General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Considerations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MyelomaTherapy</a:t>
            </a:r>
            <a:r>
              <a:rPr sz="882" u="sng" spc="-18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(MYEL-F)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d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Management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 Renal Disease in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Multiple Myeloma</a:t>
            </a:r>
            <a:r>
              <a:rPr sz="882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(MYEL-J)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6896" indent="-64998" defTabSz="806867">
              <a:lnSpc>
                <a:spcPts val="971"/>
              </a:lnSpc>
              <a:spcBef>
                <a:spcPts val="62"/>
              </a:spcBef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Preferred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primarily as initial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treatment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 patients with acute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insufficiency  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those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who have no access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882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bortezomib/lenalidomide/dexamethasone.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12363" defTabSz="806867">
              <a:lnSpc>
                <a:spcPts val="971"/>
              </a:lnSpc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Consider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switching 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bortezomib/lenalidomide/dexamethasone after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  function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improves.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67125" y="6157495"/>
            <a:ext cx="6727451" cy="220067"/>
          </a:xfrm>
          <a:prstGeom prst="rect">
            <a:avLst/>
          </a:prstGeom>
        </p:spPr>
        <p:txBody>
          <a:bodyPr vert="horz" wrap="square" lIns="0" tIns="2801" rIns="0" bIns="0" rtlCol="0">
            <a:spAutoFit/>
          </a:bodyPr>
          <a:lstStyle/>
          <a:p>
            <a:pPr marL="11206" defTabSz="806867">
              <a:spcBef>
                <a:spcPts val="2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Note: All recommendations are category 2A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unless otherwise</a:t>
            </a:r>
            <a:r>
              <a:rPr sz="706" b="1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indicated.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/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spc="-9" dirty="0">
                <a:solidFill>
                  <a:prstClr val="black"/>
                </a:solidFill>
                <a:latin typeface="Arial"/>
                <a:cs typeface="Arial"/>
              </a:rPr>
              <a:t>Trials: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NCCN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believes that the best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management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any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patient with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cancer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is in a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trial. Participation in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trials is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especially</a:t>
            </a:r>
            <a:r>
              <a:rPr sz="706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encouraged.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59652" y="6336904"/>
            <a:ext cx="521634" cy="297404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24392" marR="4483" indent="-113746" defTabSz="806867">
              <a:lnSpc>
                <a:spcPts val="1059"/>
              </a:lnSpc>
              <a:spcBef>
                <a:spcPts val="119"/>
              </a:spcBef>
            </a:pPr>
            <a:r>
              <a:rPr sz="971" b="1" spc="31" dirty="0">
                <a:solidFill>
                  <a:prstClr val="black"/>
                </a:solidFill>
                <a:latin typeface="Arial"/>
                <a:cs typeface="Arial"/>
              </a:rPr>
              <a:t>MYE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L-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G  2 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971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624263"/>
              </p:ext>
            </p:extLst>
          </p:nvPr>
        </p:nvGraphicFramePr>
        <p:xfrm>
          <a:off x="2546680" y="947631"/>
          <a:ext cx="7087160" cy="241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87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938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spc="20" dirty="0">
                          <a:latin typeface="Arial"/>
                          <a:cs typeface="Arial"/>
                        </a:rPr>
                        <a:t>PRIMARY 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THERAPY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NON-TRANSPLANT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CANDIDATES</a:t>
                      </a:r>
                      <a:r>
                        <a:rPr sz="1200" b="1" spc="22" baseline="24691" dirty="0">
                          <a:latin typeface="Arial"/>
                          <a:cs typeface="Arial"/>
                        </a:rPr>
                        <a:t>a-d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529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Preferred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Regimens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6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257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Other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Recommended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Regimens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  <a:tab pos="3745229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Carfilzomib/lenalidomide/dexamethasone	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•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Daratumumab/bortezomib/melphalan/prednisone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60"/>
                        </a:lnSpc>
                        <a:buChar char="•"/>
                        <a:tabLst>
                          <a:tab pos="139065" algn="l"/>
                          <a:tab pos="3745229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Ixazomib/lenalidomide/dexamethasone	•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Daratumumab/cyclophosphamide/bortezomib/dexamethasone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266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Useful </a:t>
                      </a: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Certain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Circumstances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  <a:tab pos="3745229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Bortezomib/dexamethasone	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•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Carfilzomib/cyclophosphamide/dexamethasone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f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  <a:tab pos="3745229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Bortezomib/cyclophosphamide/dexamethasone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e	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• Lenalidomide/low-dose dexamethasone (category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200" b="1" spc="-15" baseline="24691" dirty="0">
                          <a:latin typeface="Arial"/>
                          <a:cs typeface="Arial"/>
                        </a:rPr>
                        <a:t>k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  <a:tab pos="3745229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Cyclophosphamide/lenalidomide/dexamethasone	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•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(VRD-lite) for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frail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36670">
                        <a:lnSpc>
                          <a:spcPts val="126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patients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9649150" y="6018840"/>
            <a:ext cx="632012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b="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Continued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0065"/>
              </p:ext>
            </p:extLst>
          </p:nvPr>
        </p:nvGraphicFramePr>
        <p:xfrm>
          <a:off x="4420630" y="3414275"/>
          <a:ext cx="3054724" cy="1320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862">
                <a:tc>
                  <a:txBody>
                    <a:bodyPr/>
                    <a:lstStyle/>
                    <a:p>
                      <a:pPr marL="86296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MAINTENANCE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THERAPY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65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Preferred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Regimens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6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Lenalidomide (category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324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Other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Recommended</a:t>
                      </a:r>
                      <a:r>
                        <a:rPr sz="10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Regimens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0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2B)</a:t>
                      </a:r>
                      <a:r>
                        <a:rPr sz="1200" b="1" spc="-7" baseline="18518" dirty="0">
                          <a:latin typeface="Arial"/>
                          <a:cs typeface="Arial"/>
                        </a:rPr>
                        <a:t>i</a:t>
                      </a:r>
                      <a:endParaRPr sz="1200" baseline="18518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6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854">
                <a:tc>
                  <a:txBody>
                    <a:bodyPr/>
                    <a:lstStyle/>
                    <a:p>
                      <a:pPr marL="50800">
                        <a:lnSpc>
                          <a:spcPts val="1260"/>
                        </a:lnSpc>
                        <a:spcBef>
                          <a:spcPts val="100"/>
                        </a:spcBef>
                      </a:pP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Useful </a:t>
                      </a:r>
                      <a:r>
                        <a:rPr sz="1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Certain</a:t>
                      </a:r>
                      <a:r>
                        <a:rPr sz="10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Circumstances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8430" indent="-88265">
                        <a:lnSpc>
                          <a:spcPts val="1260"/>
                        </a:lnSpc>
                        <a:buChar char="•"/>
                        <a:tabLst>
                          <a:tab pos="13906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</a:t>
                      </a:r>
                      <a:r>
                        <a:rPr sz="1200" b="1" spc="-7" baseline="24691" dirty="0">
                          <a:latin typeface="Arial"/>
                          <a:cs typeface="Arial"/>
                        </a:rPr>
                        <a:t>j</a:t>
                      </a:r>
                      <a:endParaRPr sz="1200" baseline="24691" dirty="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062371" y="5149596"/>
            <a:ext cx="4230221" cy="922574"/>
          </a:xfrm>
          <a:prstGeom prst="rect">
            <a:avLst/>
          </a:prstGeom>
        </p:spPr>
        <p:txBody>
          <a:bodyPr vert="horz" wrap="square" lIns="0" tIns="24652" rIns="0" bIns="0" rtlCol="0">
            <a:spAutoFit/>
          </a:bodyPr>
          <a:lstStyle/>
          <a:p>
            <a:pPr marL="33619" marR="26896" indent="-560" defTabSz="806867">
              <a:lnSpc>
                <a:spcPts val="971"/>
              </a:lnSpc>
              <a:spcBef>
                <a:spcPts val="193"/>
              </a:spcBef>
            </a:pPr>
            <a:r>
              <a:rPr sz="1191" baseline="24691" dirty="0">
                <a:solidFill>
                  <a:prstClr val="black"/>
                </a:solidFill>
                <a:latin typeface="Arial"/>
                <a:cs typeface="Arial"/>
              </a:rPr>
              <a:t>f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Treatment option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with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renal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insufficiency and/or peripheral 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neuropathy.  </a:t>
            </a: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i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Results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from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interim analyses of TOURMALINE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MM3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MM4 trials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ixazomib in 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maintenance setting suggests a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potential decrease in overall</a:t>
            </a:r>
            <a:r>
              <a:rPr sz="882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survival.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09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j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Dual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maintenance recommended 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high-risk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58870" indent="-64998" defTabSz="806867">
              <a:lnSpc>
                <a:spcPts val="971"/>
              </a:lnSpc>
              <a:spcBef>
                <a:spcPts val="62"/>
              </a:spcBef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Continuously until progression.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Benboubker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L, Dimopoulos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Dispenzieri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A, 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et al. Lenalidomide and dexamethasone in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transplant-ineligible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with 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myeloma. N Engl J Med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2014;371:906-917.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15353" y="22412"/>
            <a:ext cx="6615953" cy="10640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Printed by Ertek Türkay on 4/18/2022 1:58:59 AM. For personal use only. Not approved for distribution. Copyright © 2022 National Comprehensive Cancer Network, Inc., All Rights</a:t>
            </a:r>
            <a:r>
              <a:rPr sz="618" spc="-8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Reserved.</a:t>
            </a:r>
            <a:endParaRPr sz="618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8472" y="242966"/>
            <a:ext cx="3149974" cy="5000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pc="-4" dirty="0">
                <a:solidFill>
                  <a:srgbClr val="000000"/>
                </a:solidFill>
              </a:rPr>
              <a:t>NCCN </a:t>
            </a:r>
            <a:r>
              <a:rPr dirty="0">
                <a:solidFill>
                  <a:srgbClr val="000000"/>
                </a:solidFill>
              </a:rPr>
              <a:t>Guidelines </a:t>
            </a:r>
            <a:r>
              <a:rPr spc="-18" dirty="0">
                <a:solidFill>
                  <a:srgbClr val="000000"/>
                </a:solidFill>
              </a:rPr>
              <a:t>Version </a:t>
            </a:r>
            <a:r>
              <a:rPr spc="-4" dirty="0">
                <a:solidFill>
                  <a:srgbClr val="000000"/>
                </a:solidFill>
              </a:rPr>
              <a:t>5.2022  </a:t>
            </a:r>
            <a:r>
              <a:rPr dirty="0">
                <a:solidFill>
                  <a:srgbClr val="000000"/>
                </a:solidFill>
              </a:rPr>
              <a:t>Multiple</a:t>
            </a:r>
            <a:r>
              <a:rPr spc="-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Myeloma</a:t>
            </a:r>
          </a:p>
        </p:txBody>
      </p:sp>
      <p:sp>
        <p:nvSpPr>
          <p:cNvPr id="3" name="object 3"/>
          <p:cNvSpPr/>
          <p:nvPr/>
        </p:nvSpPr>
        <p:spPr>
          <a:xfrm>
            <a:off x="1922301" y="6091674"/>
            <a:ext cx="6949888" cy="359148"/>
          </a:xfrm>
          <a:custGeom>
            <a:avLst/>
            <a:gdLst/>
            <a:ahLst/>
            <a:cxnLst/>
            <a:rect l="l" t="t" r="r" b="b"/>
            <a:pathLst>
              <a:path w="7876540" h="407034">
                <a:moveTo>
                  <a:pt x="0" y="406488"/>
                </a:moveTo>
                <a:lnTo>
                  <a:pt x="7876413" y="406488"/>
                </a:lnTo>
                <a:lnTo>
                  <a:pt x="7876413" y="0"/>
                </a:lnTo>
                <a:lnTo>
                  <a:pt x="0" y="0"/>
                </a:lnTo>
                <a:lnTo>
                  <a:pt x="0" y="4064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947" y="265960"/>
            <a:ext cx="1331819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60288" marR="4483" indent="-349642" algn="r" defTabSz="806867">
              <a:spcBef>
                <a:spcPts val="88"/>
              </a:spcBef>
            </a:pP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NCCN</a:t>
            </a:r>
            <a:r>
              <a:rPr sz="971" u="sng" spc="-49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Guidelines</a:t>
            </a:r>
            <a:r>
              <a:rPr sz="971" u="sng" spc="-40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Index </a:t>
            </a:r>
            <a:r>
              <a:rPr sz="971" dirty="0">
                <a:solidFill>
                  <a:srgbClr val="0065A4"/>
                </a:solidFill>
                <a:latin typeface="Arial"/>
                <a:cs typeface="Arial"/>
              </a:rPr>
              <a:t> </a:t>
            </a:r>
            <a:r>
              <a:rPr sz="971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Table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</a:t>
            </a:r>
            <a:r>
              <a:rPr sz="971" u="sng" spc="-57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Contents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  <a:p>
            <a:pPr marR="5043" algn="r" defTabSz="806867"/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Discussion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2302" y="892997"/>
            <a:ext cx="8347822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382" y="0"/>
                </a:lnTo>
              </a:path>
            </a:pathLst>
          </a:custGeom>
          <a:ln w="25400">
            <a:solidFill>
              <a:srgbClr val="0065A4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2774" y="233956"/>
            <a:ext cx="1059348" cy="54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5529" y="219522"/>
            <a:ext cx="570379" cy="568138"/>
            <a:chOff x="302666" y="248792"/>
            <a:chExt cx="646430" cy="643890"/>
          </a:xfrm>
        </p:grpSpPr>
        <p:sp>
          <p:nvSpPr>
            <p:cNvPr id="8" name="object 8"/>
            <p:cNvSpPr/>
            <p:nvPr/>
          </p:nvSpPr>
          <p:spPr>
            <a:xfrm>
              <a:off x="302666" y="248792"/>
              <a:ext cx="645833" cy="643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2084" y="611898"/>
              <a:ext cx="509270" cy="115570"/>
            </a:xfrm>
            <a:custGeom>
              <a:avLst/>
              <a:gdLst/>
              <a:ahLst/>
              <a:cxnLst/>
              <a:rect l="l" t="t" r="r" b="b"/>
              <a:pathLst>
                <a:path w="509269" h="115570">
                  <a:moveTo>
                    <a:pt x="124777" y="6680"/>
                  </a:moveTo>
                  <a:lnTo>
                    <a:pt x="124421" y="3175"/>
                  </a:lnTo>
                  <a:lnTo>
                    <a:pt x="123418" y="2171"/>
                  </a:lnTo>
                  <a:lnTo>
                    <a:pt x="116814" y="2501"/>
                  </a:lnTo>
                  <a:lnTo>
                    <a:pt x="97472" y="2667"/>
                  </a:lnTo>
                  <a:lnTo>
                    <a:pt x="81724" y="2171"/>
                  </a:lnTo>
                  <a:lnTo>
                    <a:pt x="80695" y="3175"/>
                  </a:lnTo>
                  <a:lnTo>
                    <a:pt x="80365" y="6680"/>
                  </a:lnTo>
                  <a:lnTo>
                    <a:pt x="81724" y="8001"/>
                  </a:lnTo>
                  <a:lnTo>
                    <a:pt x="90868" y="9334"/>
                  </a:lnTo>
                  <a:lnTo>
                    <a:pt x="94602" y="10515"/>
                  </a:lnTo>
                  <a:lnTo>
                    <a:pt x="98666" y="73418"/>
                  </a:lnTo>
                  <a:lnTo>
                    <a:pt x="97980" y="75082"/>
                  </a:lnTo>
                  <a:lnTo>
                    <a:pt x="56908" y="27787"/>
                  </a:lnTo>
                  <a:lnTo>
                    <a:pt x="39509" y="2171"/>
                  </a:lnTo>
                  <a:lnTo>
                    <a:pt x="35941" y="2501"/>
                  </a:lnTo>
                  <a:lnTo>
                    <a:pt x="18326" y="2667"/>
                  </a:lnTo>
                  <a:lnTo>
                    <a:pt x="1879" y="2171"/>
                  </a:lnTo>
                  <a:lnTo>
                    <a:pt x="177" y="2667"/>
                  </a:lnTo>
                  <a:lnTo>
                    <a:pt x="0" y="6680"/>
                  </a:lnTo>
                  <a:lnTo>
                    <a:pt x="1193" y="8001"/>
                  </a:lnTo>
                  <a:lnTo>
                    <a:pt x="11874" y="9512"/>
                  </a:lnTo>
                  <a:lnTo>
                    <a:pt x="14249" y="11506"/>
                  </a:lnTo>
                  <a:lnTo>
                    <a:pt x="16624" y="16687"/>
                  </a:lnTo>
                  <a:lnTo>
                    <a:pt x="16789" y="19354"/>
                  </a:lnTo>
                  <a:lnTo>
                    <a:pt x="16687" y="80759"/>
                  </a:lnTo>
                  <a:lnTo>
                    <a:pt x="2209" y="107442"/>
                  </a:lnTo>
                  <a:lnTo>
                    <a:pt x="863" y="108788"/>
                  </a:lnTo>
                  <a:lnTo>
                    <a:pt x="1193" y="112293"/>
                  </a:lnTo>
                  <a:lnTo>
                    <a:pt x="2209" y="113296"/>
                  </a:lnTo>
                  <a:lnTo>
                    <a:pt x="8661" y="112966"/>
                  </a:lnTo>
                  <a:lnTo>
                    <a:pt x="27990" y="112788"/>
                  </a:lnTo>
                  <a:lnTo>
                    <a:pt x="43916" y="113296"/>
                  </a:lnTo>
                  <a:lnTo>
                    <a:pt x="44919" y="112293"/>
                  </a:lnTo>
                  <a:lnTo>
                    <a:pt x="45275" y="108788"/>
                  </a:lnTo>
                  <a:lnTo>
                    <a:pt x="43916" y="107442"/>
                  </a:lnTo>
                  <a:lnTo>
                    <a:pt x="34759" y="106121"/>
                  </a:lnTo>
                  <a:lnTo>
                    <a:pt x="30861" y="104952"/>
                  </a:lnTo>
                  <a:lnTo>
                    <a:pt x="26797" y="29527"/>
                  </a:lnTo>
                  <a:lnTo>
                    <a:pt x="27635" y="27863"/>
                  </a:lnTo>
                  <a:lnTo>
                    <a:pt x="30429" y="30594"/>
                  </a:lnTo>
                  <a:lnTo>
                    <a:pt x="34340" y="35039"/>
                  </a:lnTo>
                  <a:lnTo>
                    <a:pt x="93243" y="106629"/>
                  </a:lnTo>
                  <a:lnTo>
                    <a:pt x="98844" y="115125"/>
                  </a:lnTo>
                  <a:lnTo>
                    <a:pt x="103085" y="115125"/>
                  </a:lnTo>
                  <a:lnTo>
                    <a:pt x="107823" y="113296"/>
                  </a:lnTo>
                  <a:lnTo>
                    <a:pt x="109004" y="111290"/>
                  </a:lnTo>
                  <a:lnTo>
                    <a:pt x="108813" y="106299"/>
                  </a:lnTo>
                  <a:lnTo>
                    <a:pt x="108673" y="84429"/>
                  </a:lnTo>
                  <a:lnTo>
                    <a:pt x="108813" y="34709"/>
                  </a:lnTo>
                  <a:lnTo>
                    <a:pt x="123418" y="8001"/>
                  </a:lnTo>
                  <a:lnTo>
                    <a:pt x="124777" y="6680"/>
                  </a:lnTo>
                  <a:close/>
                </a:path>
                <a:path w="509269" h="115570">
                  <a:moveTo>
                    <a:pt x="248208" y="83096"/>
                  </a:moveTo>
                  <a:lnTo>
                    <a:pt x="247192" y="81089"/>
                  </a:lnTo>
                  <a:lnTo>
                    <a:pt x="243128" y="80581"/>
                  </a:lnTo>
                  <a:lnTo>
                    <a:pt x="241769" y="81927"/>
                  </a:lnTo>
                  <a:lnTo>
                    <a:pt x="237324" y="90754"/>
                  </a:lnTo>
                  <a:lnTo>
                    <a:pt x="230454" y="99110"/>
                  </a:lnTo>
                  <a:lnTo>
                    <a:pt x="220599" y="105346"/>
                  </a:lnTo>
                  <a:lnTo>
                    <a:pt x="207187" y="107784"/>
                  </a:lnTo>
                  <a:lnTo>
                    <a:pt x="192379" y="104482"/>
                  </a:lnTo>
                  <a:lnTo>
                    <a:pt x="179641" y="94716"/>
                  </a:lnTo>
                  <a:lnTo>
                    <a:pt x="170713" y="78727"/>
                  </a:lnTo>
                  <a:lnTo>
                    <a:pt x="167347" y="56730"/>
                  </a:lnTo>
                  <a:lnTo>
                    <a:pt x="170789" y="35064"/>
                  </a:lnTo>
                  <a:lnTo>
                    <a:pt x="179781" y="19748"/>
                  </a:lnTo>
                  <a:lnTo>
                    <a:pt x="192303" y="10668"/>
                  </a:lnTo>
                  <a:lnTo>
                    <a:pt x="206336" y="7670"/>
                  </a:lnTo>
                  <a:lnTo>
                    <a:pt x="217614" y="9220"/>
                  </a:lnTo>
                  <a:lnTo>
                    <a:pt x="226720" y="13792"/>
                  </a:lnTo>
                  <a:lnTo>
                    <a:pt x="233603" y="21259"/>
                  </a:lnTo>
                  <a:lnTo>
                    <a:pt x="238201" y="31534"/>
                  </a:lnTo>
                  <a:lnTo>
                    <a:pt x="239395" y="33032"/>
                  </a:lnTo>
                  <a:lnTo>
                    <a:pt x="243967" y="32359"/>
                  </a:lnTo>
                  <a:lnTo>
                    <a:pt x="244652" y="30365"/>
                  </a:lnTo>
                  <a:lnTo>
                    <a:pt x="243700" y="22644"/>
                  </a:lnTo>
                  <a:lnTo>
                    <a:pt x="243065" y="14859"/>
                  </a:lnTo>
                  <a:lnTo>
                    <a:pt x="242620" y="4343"/>
                  </a:lnTo>
                  <a:lnTo>
                    <a:pt x="229743" y="2044"/>
                  </a:lnTo>
                  <a:lnTo>
                    <a:pt x="219735" y="635"/>
                  </a:lnTo>
                  <a:lnTo>
                    <a:pt x="207695" y="0"/>
                  </a:lnTo>
                  <a:lnTo>
                    <a:pt x="194614" y="939"/>
                  </a:lnTo>
                  <a:lnTo>
                    <a:pt x="152603" y="22910"/>
                  </a:lnTo>
                  <a:lnTo>
                    <a:pt x="140220" y="59067"/>
                  </a:lnTo>
                  <a:lnTo>
                    <a:pt x="141871" y="73342"/>
                  </a:lnTo>
                  <a:lnTo>
                    <a:pt x="171627" y="108496"/>
                  </a:lnTo>
                  <a:lnTo>
                    <a:pt x="207365" y="115468"/>
                  </a:lnTo>
                  <a:lnTo>
                    <a:pt x="217030" y="114858"/>
                  </a:lnTo>
                  <a:lnTo>
                    <a:pt x="247040" y="91859"/>
                  </a:lnTo>
                  <a:lnTo>
                    <a:pt x="248208" y="83096"/>
                  </a:lnTo>
                  <a:close/>
                </a:path>
                <a:path w="509269" h="115570">
                  <a:moveTo>
                    <a:pt x="371462" y="83096"/>
                  </a:moveTo>
                  <a:lnTo>
                    <a:pt x="370446" y="81089"/>
                  </a:lnTo>
                  <a:lnTo>
                    <a:pt x="366382" y="80581"/>
                  </a:lnTo>
                  <a:lnTo>
                    <a:pt x="365023" y="81927"/>
                  </a:lnTo>
                  <a:lnTo>
                    <a:pt x="360578" y="90754"/>
                  </a:lnTo>
                  <a:lnTo>
                    <a:pt x="353720" y="99110"/>
                  </a:lnTo>
                  <a:lnTo>
                    <a:pt x="343865" y="105346"/>
                  </a:lnTo>
                  <a:lnTo>
                    <a:pt x="330454" y="107784"/>
                  </a:lnTo>
                  <a:lnTo>
                    <a:pt x="315645" y="104482"/>
                  </a:lnTo>
                  <a:lnTo>
                    <a:pt x="302895" y="94716"/>
                  </a:lnTo>
                  <a:lnTo>
                    <a:pt x="293966" y="78727"/>
                  </a:lnTo>
                  <a:lnTo>
                    <a:pt x="290601" y="56730"/>
                  </a:lnTo>
                  <a:lnTo>
                    <a:pt x="294055" y="35064"/>
                  </a:lnTo>
                  <a:lnTo>
                    <a:pt x="303047" y="19748"/>
                  </a:lnTo>
                  <a:lnTo>
                    <a:pt x="315569" y="10668"/>
                  </a:lnTo>
                  <a:lnTo>
                    <a:pt x="329590" y="7670"/>
                  </a:lnTo>
                  <a:lnTo>
                    <a:pt x="340868" y="9220"/>
                  </a:lnTo>
                  <a:lnTo>
                    <a:pt x="349986" y="13792"/>
                  </a:lnTo>
                  <a:lnTo>
                    <a:pt x="356870" y="21259"/>
                  </a:lnTo>
                  <a:lnTo>
                    <a:pt x="361467" y="31534"/>
                  </a:lnTo>
                  <a:lnTo>
                    <a:pt x="362661" y="33032"/>
                  </a:lnTo>
                  <a:lnTo>
                    <a:pt x="367233" y="32359"/>
                  </a:lnTo>
                  <a:lnTo>
                    <a:pt x="367906" y="30365"/>
                  </a:lnTo>
                  <a:lnTo>
                    <a:pt x="366953" y="22644"/>
                  </a:lnTo>
                  <a:lnTo>
                    <a:pt x="366318" y="14859"/>
                  </a:lnTo>
                  <a:lnTo>
                    <a:pt x="365874" y="4343"/>
                  </a:lnTo>
                  <a:lnTo>
                    <a:pt x="352996" y="2044"/>
                  </a:lnTo>
                  <a:lnTo>
                    <a:pt x="343001" y="635"/>
                  </a:lnTo>
                  <a:lnTo>
                    <a:pt x="330962" y="0"/>
                  </a:lnTo>
                  <a:lnTo>
                    <a:pt x="317881" y="939"/>
                  </a:lnTo>
                  <a:lnTo>
                    <a:pt x="275869" y="22910"/>
                  </a:lnTo>
                  <a:lnTo>
                    <a:pt x="263486" y="59067"/>
                  </a:lnTo>
                  <a:lnTo>
                    <a:pt x="265137" y="73342"/>
                  </a:lnTo>
                  <a:lnTo>
                    <a:pt x="294881" y="108496"/>
                  </a:lnTo>
                  <a:lnTo>
                    <a:pt x="330619" y="115468"/>
                  </a:lnTo>
                  <a:lnTo>
                    <a:pt x="340296" y="114858"/>
                  </a:lnTo>
                  <a:lnTo>
                    <a:pt x="370293" y="91859"/>
                  </a:lnTo>
                  <a:lnTo>
                    <a:pt x="371462" y="83096"/>
                  </a:lnTo>
                  <a:close/>
                </a:path>
                <a:path w="509269" h="115570">
                  <a:moveTo>
                    <a:pt x="508647" y="6680"/>
                  </a:moveTo>
                  <a:lnTo>
                    <a:pt x="508292" y="3175"/>
                  </a:lnTo>
                  <a:lnTo>
                    <a:pt x="507276" y="2171"/>
                  </a:lnTo>
                  <a:lnTo>
                    <a:pt x="500672" y="2501"/>
                  </a:lnTo>
                  <a:lnTo>
                    <a:pt x="481342" y="2667"/>
                  </a:lnTo>
                  <a:lnTo>
                    <a:pt x="465582" y="2171"/>
                  </a:lnTo>
                  <a:lnTo>
                    <a:pt x="464566" y="3175"/>
                  </a:lnTo>
                  <a:lnTo>
                    <a:pt x="464235" y="6680"/>
                  </a:lnTo>
                  <a:lnTo>
                    <a:pt x="465582" y="8001"/>
                  </a:lnTo>
                  <a:lnTo>
                    <a:pt x="474738" y="9334"/>
                  </a:lnTo>
                  <a:lnTo>
                    <a:pt x="478472" y="10515"/>
                  </a:lnTo>
                  <a:lnTo>
                    <a:pt x="482536" y="73418"/>
                  </a:lnTo>
                  <a:lnTo>
                    <a:pt x="481850" y="75082"/>
                  </a:lnTo>
                  <a:lnTo>
                    <a:pt x="440778" y="27787"/>
                  </a:lnTo>
                  <a:lnTo>
                    <a:pt x="423379" y="2171"/>
                  </a:lnTo>
                  <a:lnTo>
                    <a:pt x="419811" y="2501"/>
                  </a:lnTo>
                  <a:lnTo>
                    <a:pt x="402183" y="2667"/>
                  </a:lnTo>
                  <a:lnTo>
                    <a:pt x="385749" y="2171"/>
                  </a:lnTo>
                  <a:lnTo>
                    <a:pt x="384048" y="2667"/>
                  </a:lnTo>
                  <a:lnTo>
                    <a:pt x="383870" y="6680"/>
                  </a:lnTo>
                  <a:lnTo>
                    <a:pt x="385064" y="8001"/>
                  </a:lnTo>
                  <a:lnTo>
                    <a:pt x="395744" y="9512"/>
                  </a:lnTo>
                  <a:lnTo>
                    <a:pt x="398106" y="11506"/>
                  </a:lnTo>
                  <a:lnTo>
                    <a:pt x="400494" y="16687"/>
                  </a:lnTo>
                  <a:lnTo>
                    <a:pt x="400659" y="19354"/>
                  </a:lnTo>
                  <a:lnTo>
                    <a:pt x="400545" y="80759"/>
                  </a:lnTo>
                  <a:lnTo>
                    <a:pt x="386080" y="107442"/>
                  </a:lnTo>
                  <a:lnTo>
                    <a:pt x="384733" y="108788"/>
                  </a:lnTo>
                  <a:lnTo>
                    <a:pt x="385064" y="112293"/>
                  </a:lnTo>
                  <a:lnTo>
                    <a:pt x="386080" y="113296"/>
                  </a:lnTo>
                  <a:lnTo>
                    <a:pt x="392518" y="112966"/>
                  </a:lnTo>
                  <a:lnTo>
                    <a:pt x="411848" y="112788"/>
                  </a:lnTo>
                  <a:lnTo>
                    <a:pt x="427774" y="113296"/>
                  </a:lnTo>
                  <a:lnTo>
                    <a:pt x="428802" y="112293"/>
                  </a:lnTo>
                  <a:lnTo>
                    <a:pt x="429133" y="108788"/>
                  </a:lnTo>
                  <a:lnTo>
                    <a:pt x="427774" y="107442"/>
                  </a:lnTo>
                  <a:lnTo>
                    <a:pt x="418630" y="106121"/>
                  </a:lnTo>
                  <a:lnTo>
                    <a:pt x="414731" y="104952"/>
                  </a:lnTo>
                  <a:lnTo>
                    <a:pt x="410654" y="29527"/>
                  </a:lnTo>
                  <a:lnTo>
                    <a:pt x="411505" y="27863"/>
                  </a:lnTo>
                  <a:lnTo>
                    <a:pt x="414299" y="30594"/>
                  </a:lnTo>
                  <a:lnTo>
                    <a:pt x="418198" y="35039"/>
                  </a:lnTo>
                  <a:lnTo>
                    <a:pt x="477113" y="106629"/>
                  </a:lnTo>
                  <a:lnTo>
                    <a:pt x="482714" y="115125"/>
                  </a:lnTo>
                  <a:lnTo>
                    <a:pt x="486956" y="115125"/>
                  </a:lnTo>
                  <a:lnTo>
                    <a:pt x="491693" y="113296"/>
                  </a:lnTo>
                  <a:lnTo>
                    <a:pt x="492874" y="111290"/>
                  </a:lnTo>
                  <a:lnTo>
                    <a:pt x="492683" y="106299"/>
                  </a:lnTo>
                  <a:lnTo>
                    <a:pt x="492544" y="84429"/>
                  </a:lnTo>
                  <a:lnTo>
                    <a:pt x="492671" y="34709"/>
                  </a:lnTo>
                  <a:lnTo>
                    <a:pt x="507276" y="8001"/>
                  </a:lnTo>
                  <a:lnTo>
                    <a:pt x="508647" y="6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649150" y="6018840"/>
            <a:ext cx="632012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b="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Continued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67125" y="6157495"/>
            <a:ext cx="6727451" cy="220067"/>
          </a:xfrm>
          <a:prstGeom prst="rect">
            <a:avLst/>
          </a:prstGeom>
        </p:spPr>
        <p:txBody>
          <a:bodyPr vert="horz" wrap="square" lIns="0" tIns="2801" rIns="0" bIns="0" rtlCol="0">
            <a:spAutoFit/>
          </a:bodyPr>
          <a:lstStyle/>
          <a:p>
            <a:pPr marL="11206" defTabSz="806867">
              <a:spcBef>
                <a:spcPts val="2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Note: All recommendations are category 2A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unless otherwise</a:t>
            </a:r>
            <a:r>
              <a:rPr sz="706" b="1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indicated.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/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spc="-9" dirty="0">
                <a:solidFill>
                  <a:prstClr val="black"/>
                </a:solidFill>
                <a:latin typeface="Arial"/>
                <a:cs typeface="Arial"/>
              </a:rPr>
              <a:t>Trials: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NCCN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believes that the best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management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any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patient with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cancer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is in a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trial. Participation in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trials is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especially</a:t>
            </a:r>
            <a:r>
              <a:rPr sz="706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encouraged.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59652" y="6336904"/>
            <a:ext cx="521634" cy="297404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24392" marR="4483" indent="-113746" defTabSz="806867">
              <a:lnSpc>
                <a:spcPts val="1059"/>
              </a:lnSpc>
              <a:spcBef>
                <a:spcPts val="119"/>
              </a:spcBef>
            </a:pPr>
            <a:r>
              <a:rPr sz="971" b="1" spc="31" dirty="0">
                <a:solidFill>
                  <a:prstClr val="black"/>
                </a:solidFill>
                <a:latin typeface="Arial"/>
                <a:cs typeface="Arial"/>
              </a:rPr>
              <a:t>MYE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L-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G  3 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971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741799"/>
              </p:ext>
            </p:extLst>
          </p:nvPr>
        </p:nvGraphicFramePr>
        <p:xfrm>
          <a:off x="2181547" y="911500"/>
          <a:ext cx="7934325" cy="4060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4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004"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b="1" spc="30" dirty="0">
                          <a:latin typeface="Arial"/>
                          <a:cs typeface="Arial"/>
                        </a:rPr>
                        <a:t>THERAPY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FOR PREVIOUSLY 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TREATED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MULTIPLE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MYELOMA</a:t>
                      </a:r>
                      <a:r>
                        <a:rPr sz="1200" b="1" spc="15" baseline="24691" dirty="0">
                          <a:latin typeface="Arial"/>
                          <a:cs typeface="Arial"/>
                        </a:rPr>
                        <a:t>a-d,l-n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28">
                <a:tc gridSpan="2">
                  <a:txBody>
                    <a:bodyPr/>
                    <a:lstStyle/>
                    <a:p>
                      <a:pPr marL="47625" marR="95250">
                        <a:lnSpc>
                          <a:spcPts val="1130"/>
                        </a:lnSpc>
                        <a:spcBef>
                          <a:spcPts val="225"/>
                        </a:spcBef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Note: If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regimen listed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for previously treated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multiple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myeloma 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was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used as a primary induction therapy and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relapse is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&gt;6 months, the same 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regimen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may be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repeated.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21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407"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Bef>
                          <a:spcPts val="7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Preferred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Regimens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for Early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Relapses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(1–3 prior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therapies)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900" i="1" spc="15" dirty="0">
                          <a:latin typeface="Arial"/>
                          <a:cs typeface="Arial"/>
                        </a:rPr>
                        <a:t>Order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regimens do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not indicate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comparative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5" dirty="0">
                          <a:latin typeface="Arial"/>
                          <a:cs typeface="Arial"/>
                        </a:rPr>
                        <a:t>efficacy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0839">
                <a:tc>
                  <a:txBody>
                    <a:bodyPr/>
                    <a:lstStyle/>
                    <a:p>
                      <a:pPr marL="135255" indent="-88265">
                        <a:lnSpc>
                          <a:spcPts val="1260"/>
                        </a:lnSpc>
                        <a:spcBef>
                          <a:spcPts val="75"/>
                        </a:spcBef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Bortezomib/lenalidomide/dexamethasone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200" b="1" baseline="24691" dirty="0">
                          <a:latin typeface="Arial"/>
                          <a:cs typeface="Arial"/>
                        </a:rPr>
                        <a:t>o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Daratumumab/bortezomib/dexamethasone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Daratumumab/carfilzomib/dexamethasone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Daratumumab/lenalidomide/dexamethasone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Ixazomib/lenalidomide/dexamethasone (category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1)</a:t>
                      </a:r>
                      <a:r>
                        <a:rPr sz="1200" b="1" spc="-15" baseline="24691" dirty="0">
                          <a:latin typeface="Arial"/>
                          <a:cs typeface="Arial"/>
                        </a:rPr>
                        <a:t>o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6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Isatuximab-irfc/carfilzomib/dexamethasone (category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 indent="-88265">
                        <a:lnSpc>
                          <a:spcPts val="1260"/>
                        </a:lnSpc>
                        <a:spcBef>
                          <a:spcPts val="75"/>
                        </a:spcBef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an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 PI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with</a:t>
                      </a:r>
                      <a:r>
                        <a:rPr sz="1000" i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disease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906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Arial"/>
                          <a:cs typeface="Arial"/>
                        </a:rPr>
                        <a:t>progression on/within 60 days of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completion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of last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therapy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Ixazomib/pomalidomide/dexamethasone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Pomalidomide/bortezomib/dexamethasone (category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lenalidomide and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PI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Isatuximab-irfc/pomalidomide/dexamethasone (category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6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Daratumumab/pomalidomide/dexamethasone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0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Other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Recommended Regimens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for Early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Relapses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(1–3 prior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therapies)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5454">
                <a:tc>
                  <a:txBody>
                    <a:bodyPr/>
                    <a:lstStyle/>
                    <a:p>
                      <a:pPr marL="135255" indent="-88265">
                        <a:lnSpc>
                          <a:spcPts val="1260"/>
                        </a:lnSpc>
                        <a:spcBef>
                          <a:spcPts val="75"/>
                        </a:spcBef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Bendamustine/bortezomib/dexamethasone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Bendamustine/lenalidomide/dexamethasone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Bortezomib/liposomal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doxorubicin/dexamethasone (category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Bortezomib/cyclophosphamide/dexamethasone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Carfilzomib/cyclophosphamide/dexamethasone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Carfilzomib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(twice weekly)/dexamethasone (category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Cyclophosphamide/lenalidomide/dexamethasone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Daratumumab/cyclophosphamide/bortezomib/dexamethasone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Elotuzumab/bortezomib/dexamethasone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Elotuzumab/lenalidomide/dexamethasone (category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Ixazomib/cyclophosphamide/dexamethasone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60"/>
                        </a:lnSpc>
                        <a:buChar char="•"/>
                        <a:tabLst>
                          <a:tab pos="1358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Selinexor/bortezomib/dexamethasone (once weekly) (category</a:t>
                      </a:r>
                      <a:r>
                        <a:rPr sz="1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1)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 indent="-88265">
                        <a:lnSpc>
                          <a:spcPts val="126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an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 PI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disease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906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Arial"/>
                          <a:cs typeface="Arial"/>
                        </a:rPr>
                        <a:t>progression on/within 60 days of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completion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of last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therapy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Pomalidomide/carfilzomib/dexamethasone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Pomalidomide/cyclophosphamide/dexamethasone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00"/>
                        </a:lnSpc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lenalidomide and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PI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6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Elotuzumab/pomalidomide/dexamethasone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8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891118" y="4981507"/>
            <a:ext cx="4398309" cy="111418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lnSpc>
                <a:spcPts val="971"/>
              </a:lnSpc>
              <a:spcBef>
                <a:spcPts val="88"/>
              </a:spcBef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Selected,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but not inclusive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all</a:t>
            </a:r>
            <a:r>
              <a:rPr sz="882" spc="-9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regimens.</a:t>
            </a:r>
          </a:p>
          <a:p>
            <a:pPr marL="33619" defTabSz="806867">
              <a:lnSpc>
                <a:spcPts val="882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b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Supportive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Care Treatment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Multiple Myeloma</a:t>
            </a:r>
            <a:r>
              <a:rPr sz="882" u="sng" spc="-18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(MYEL-H)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 dirty="0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882"/>
              </a:lnSpc>
            </a:pPr>
            <a:r>
              <a:rPr sz="1059" baseline="17361" dirty="0">
                <a:solidFill>
                  <a:prstClr val="black"/>
                </a:solidFill>
                <a:latin typeface="Arial"/>
                <a:cs typeface="Arial"/>
              </a:rPr>
              <a:t>c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General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Considerations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MyelomaTherapy</a:t>
            </a:r>
            <a:r>
              <a:rPr sz="882" u="sng" spc="-13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(MYEL-F)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33619" defTabSz="806867">
              <a:lnSpc>
                <a:spcPts val="882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d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Management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 Renal Disease in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Multiple Myeloma</a:t>
            </a:r>
            <a:r>
              <a:rPr sz="882" u="sng" spc="-13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(MYEL-J)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98057" marR="53231" indent="-64998" defTabSz="806867">
              <a:lnSpc>
                <a:spcPts val="882"/>
              </a:lnSpc>
              <a:spcBef>
                <a:spcPts val="8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Consideration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appropriate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 previously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treated myeloma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based  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context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clinical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relapse.</a:t>
            </a:r>
          </a:p>
          <a:p>
            <a:pPr marL="98057" marR="26896" indent="-64998" defTabSz="806867">
              <a:lnSpc>
                <a:spcPts val="971"/>
              </a:lnSpc>
              <a:spcBef>
                <a:spcPts val="1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m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Regimens included under 1-3 prior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therapies can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also be used later in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disease 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course/ Attempt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made 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use drugs/drug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classes the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have not been  exposed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or exposed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 &gt;1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line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 prior.</a:t>
            </a:r>
            <a:endParaRPr sz="882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91275" y="5396125"/>
            <a:ext cx="778809" cy="14705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defTabSz="806867">
              <a:spcBef>
                <a:spcPts val="88"/>
              </a:spcBef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initial</a:t>
            </a:r>
            <a:r>
              <a:rPr sz="882" spc="-7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transplant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6706" y="5485772"/>
            <a:ext cx="5659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defTabSz="806867">
              <a:spcBef>
                <a:spcPts val="88"/>
              </a:spcBef>
            </a:pP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6497" y="5519390"/>
            <a:ext cx="3515846" cy="14705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trials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with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these regimens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primarily included patients who</a:t>
            </a:r>
            <a:r>
              <a:rPr sz="882" spc="-6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were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80024" y="5642654"/>
            <a:ext cx="3365687" cy="14705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lenalidomide-naive or with lenalidomide-sensitive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MM. Patients</a:t>
            </a:r>
            <a:r>
              <a:rPr sz="882" spc="-6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80024" y="5765919"/>
            <a:ext cx="3808879" cy="281374"/>
          </a:xfrm>
          <a:prstGeom prst="rect">
            <a:avLst/>
          </a:prstGeom>
        </p:spPr>
        <p:txBody>
          <a:bodyPr vert="horz" wrap="square" lIns="0" tIns="24653" rIns="0" bIns="0" rtlCol="0">
            <a:spAutoFit/>
          </a:bodyPr>
          <a:lstStyle/>
          <a:p>
            <a:pPr marL="11206" marR="4483" defTabSz="806867">
              <a:lnSpc>
                <a:spcPts val="971"/>
              </a:lnSpc>
              <a:spcBef>
                <a:spcPts val="194"/>
              </a:spcBef>
            </a:pP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lenalidomide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refractory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disease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considered for a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lenalidomide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free  triplet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15353" y="22412"/>
            <a:ext cx="6615953" cy="10640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Printed by Ertek Türkay on 4/18/2022 1:58:59 AM. For personal use only. Not approved for distribution. Copyright © 2022 National Comprehensive Cancer Network, Inc., All Rights</a:t>
            </a:r>
            <a:r>
              <a:rPr sz="618" spc="-8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Reserved.</a:t>
            </a:r>
            <a:endParaRPr sz="618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8472" y="242966"/>
            <a:ext cx="3149974" cy="5000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pc="-4" dirty="0">
                <a:solidFill>
                  <a:srgbClr val="000000"/>
                </a:solidFill>
              </a:rPr>
              <a:t>NCCN </a:t>
            </a:r>
            <a:r>
              <a:rPr dirty="0">
                <a:solidFill>
                  <a:srgbClr val="000000"/>
                </a:solidFill>
              </a:rPr>
              <a:t>Guidelines </a:t>
            </a:r>
            <a:r>
              <a:rPr spc="-18" dirty="0">
                <a:solidFill>
                  <a:srgbClr val="000000"/>
                </a:solidFill>
              </a:rPr>
              <a:t>Version </a:t>
            </a:r>
            <a:r>
              <a:rPr spc="-4" dirty="0">
                <a:solidFill>
                  <a:srgbClr val="000000"/>
                </a:solidFill>
              </a:rPr>
              <a:t>5.2022  </a:t>
            </a:r>
            <a:r>
              <a:rPr dirty="0">
                <a:solidFill>
                  <a:srgbClr val="000000"/>
                </a:solidFill>
              </a:rPr>
              <a:t>Multiple</a:t>
            </a:r>
            <a:r>
              <a:rPr spc="-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Myeloma</a:t>
            </a:r>
          </a:p>
        </p:txBody>
      </p:sp>
      <p:sp>
        <p:nvSpPr>
          <p:cNvPr id="3" name="object 3"/>
          <p:cNvSpPr/>
          <p:nvPr/>
        </p:nvSpPr>
        <p:spPr>
          <a:xfrm>
            <a:off x="1922301" y="6091674"/>
            <a:ext cx="6949888" cy="359148"/>
          </a:xfrm>
          <a:custGeom>
            <a:avLst/>
            <a:gdLst/>
            <a:ahLst/>
            <a:cxnLst/>
            <a:rect l="l" t="t" r="r" b="b"/>
            <a:pathLst>
              <a:path w="7876540" h="407034">
                <a:moveTo>
                  <a:pt x="0" y="406488"/>
                </a:moveTo>
                <a:lnTo>
                  <a:pt x="7876413" y="406488"/>
                </a:lnTo>
                <a:lnTo>
                  <a:pt x="7876413" y="0"/>
                </a:lnTo>
                <a:lnTo>
                  <a:pt x="0" y="0"/>
                </a:lnTo>
                <a:lnTo>
                  <a:pt x="0" y="4064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947" y="265960"/>
            <a:ext cx="1331819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60288" marR="4483" indent="-349642" algn="r" defTabSz="806867">
              <a:spcBef>
                <a:spcPts val="88"/>
              </a:spcBef>
            </a:pP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NCCN</a:t>
            </a:r>
            <a:r>
              <a:rPr sz="971" u="sng" spc="-49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Guidelines</a:t>
            </a:r>
            <a:r>
              <a:rPr sz="971" u="sng" spc="-40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971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  <a:hlinkClick r:id="rId2"/>
              </a:rPr>
              <a:t>Index </a:t>
            </a:r>
            <a:r>
              <a:rPr sz="971" dirty="0">
                <a:solidFill>
                  <a:srgbClr val="0065A4"/>
                </a:solidFill>
                <a:latin typeface="Arial"/>
                <a:cs typeface="Arial"/>
              </a:rPr>
              <a:t> </a:t>
            </a:r>
            <a:r>
              <a:rPr sz="971" u="sng" spc="-26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Table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</a:t>
            </a:r>
            <a:r>
              <a:rPr sz="971" u="sng" spc="-57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Contents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  <a:p>
            <a:pPr marR="5043" algn="r" defTabSz="806867"/>
            <a:r>
              <a:rPr sz="971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Discussion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2302" y="892997"/>
            <a:ext cx="8347822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382" y="0"/>
                </a:lnTo>
              </a:path>
            </a:pathLst>
          </a:custGeom>
          <a:ln w="25400">
            <a:solidFill>
              <a:srgbClr val="0065A4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2774" y="233956"/>
            <a:ext cx="1059348" cy="54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5529" y="219522"/>
            <a:ext cx="570379" cy="568138"/>
            <a:chOff x="302666" y="248792"/>
            <a:chExt cx="646430" cy="643890"/>
          </a:xfrm>
        </p:grpSpPr>
        <p:sp>
          <p:nvSpPr>
            <p:cNvPr id="8" name="object 8"/>
            <p:cNvSpPr/>
            <p:nvPr/>
          </p:nvSpPr>
          <p:spPr>
            <a:xfrm>
              <a:off x="302666" y="248792"/>
              <a:ext cx="645833" cy="643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2084" y="611898"/>
              <a:ext cx="509270" cy="115570"/>
            </a:xfrm>
            <a:custGeom>
              <a:avLst/>
              <a:gdLst/>
              <a:ahLst/>
              <a:cxnLst/>
              <a:rect l="l" t="t" r="r" b="b"/>
              <a:pathLst>
                <a:path w="509269" h="115570">
                  <a:moveTo>
                    <a:pt x="124777" y="6680"/>
                  </a:moveTo>
                  <a:lnTo>
                    <a:pt x="124421" y="3175"/>
                  </a:lnTo>
                  <a:lnTo>
                    <a:pt x="123418" y="2171"/>
                  </a:lnTo>
                  <a:lnTo>
                    <a:pt x="116814" y="2501"/>
                  </a:lnTo>
                  <a:lnTo>
                    <a:pt x="97472" y="2667"/>
                  </a:lnTo>
                  <a:lnTo>
                    <a:pt x="81724" y="2171"/>
                  </a:lnTo>
                  <a:lnTo>
                    <a:pt x="80695" y="3175"/>
                  </a:lnTo>
                  <a:lnTo>
                    <a:pt x="80365" y="6680"/>
                  </a:lnTo>
                  <a:lnTo>
                    <a:pt x="81724" y="8001"/>
                  </a:lnTo>
                  <a:lnTo>
                    <a:pt x="90868" y="9334"/>
                  </a:lnTo>
                  <a:lnTo>
                    <a:pt x="94602" y="10515"/>
                  </a:lnTo>
                  <a:lnTo>
                    <a:pt x="98666" y="73418"/>
                  </a:lnTo>
                  <a:lnTo>
                    <a:pt x="97980" y="75082"/>
                  </a:lnTo>
                  <a:lnTo>
                    <a:pt x="56908" y="27787"/>
                  </a:lnTo>
                  <a:lnTo>
                    <a:pt x="39509" y="2171"/>
                  </a:lnTo>
                  <a:lnTo>
                    <a:pt x="35941" y="2501"/>
                  </a:lnTo>
                  <a:lnTo>
                    <a:pt x="18326" y="2667"/>
                  </a:lnTo>
                  <a:lnTo>
                    <a:pt x="1879" y="2171"/>
                  </a:lnTo>
                  <a:lnTo>
                    <a:pt x="177" y="2667"/>
                  </a:lnTo>
                  <a:lnTo>
                    <a:pt x="0" y="6680"/>
                  </a:lnTo>
                  <a:lnTo>
                    <a:pt x="1193" y="8001"/>
                  </a:lnTo>
                  <a:lnTo>
                    <a:pt x="11874" y="9512"/>
                  </a:lnTo>
                  <a:lnTo>
                    <a:pt x="14249" y="11506"/>
                  </a:lnTo>
                  <a:lnTo>
                    <a:pt x="16624" y="16687"/>
                  </a:lnTo>
                  <a:lnTo>
                    <a:pt x="16789" y="19354"/>
                  </a:lnTo>
                  <a:lnTo>
                    <a:pt x="16687" y="80759"/>
                  </a:lnTo>
                  <a:lnTo>
                    <a:pt x="2209" y="107442"/>
                  </a:lnTo>
                  <a:lnTo>
                    <a:pt x="863" y="108788"/>
                  </a:lnTo>
                  <a:lnTo>
                    <a:pt x="1193" y="112293"/>
                  </a:lnTo>
                  <a:lnTo>
                    <a:pt x="2209" y="113296"/>
                  </a:lnTo>
                  <a:lnTo>
                    <a:pt x="8661" y="112966"/>
                  </a:lnTo>
                  <a:lnTo>
                    <a:pt x="27990" y="112788"/>
                  </a:lnTo>
                  <a:lnTo>
                    <a:pt x="43916" y="113296"/>
                  </a:lnTo>
                  <a:lnTo>
                    <a:pt x="44919" y="112293"/>
                  </a:lnTo>
                  <a:lnTo>
                    <a:pt x="45275" y="108788"/>
                  </a:lnTo>
                  <a:lnTo>
                    <a:pt x="43916" y="107442"/>
                  </a:lnTo>
                  <a:lnTo>
                    <a:pt x="34759" y="106121"/>
                  </a:lnTo>
                  <a:lnTo>
                    <a:pt x="30861" y="104952"/>
                  </a:lnTo>
                  <a:lnTo>
                    <a:pt x="26797" y="29527"/>
                  </a:lnTo>
                  <a:lnTo>
                    <a:pt x="27635" y="27863"/>
                  </a:lnTo>
                  <a:lnTo>
                    <a:pt x="30429" y="30594"/>
                  </a:lnTo>
                  <a:lnTo>
                    <a:pt x="34340" y="35039"/>
                  </a:lnTo>
                  <a:lnTo>
                    <a:pt x="93243" y="106629"/>
                  </a:lnTo>
                  <a:lnTo>
                    <a:pt x="98844" y="115125"/>
                  </a:lnTo>
                  <a:lnTo>
                    <a:pt x="103085" y="115125"/>
                  </a:lnTo>
                  <a:lnTo>
                    <a:pt x="107823" y="113296"/>
                  </a:lnTo>
                  <a:lnTo>
                    <a:pt x="109004" y="111290"/>
                  </a:lnTo>
                  <a:lnTo>
                    <a:pt x="108813" y="106299"/>
                  </a:lnTo>
                  <a:lnTo>
                    <a:pt x="108673" y="84429"/>
                  </a:lnTo>
                  <a:lnTo>
                    <a:pt x="108813" y="34709"/>
                  </a:lnTo>
                  <a:lnTo>
                    <a:pt x="123418" y="8001"/>
                  </a:lnTo>
                  <a:lnTo>
                    <a:pt x="124777" y="6680"/>
                  </a:lnTo>
                  <a:close/>
                </a:path>
                <a:path w="509269" h="115570">
                  <a:moveTo>
                    <a:pt x="248208" y="83096"/>
                  </a:moveTo>
                  <a:lnTo>
                    <a:pt x="247192" y="81089"/>
                  </a:lnTo>
                  <a:lnTo>
                    <a:pt x="243128" y="80581"/>
                  </a:lnTo>
                  <a:lnTo>
                    <a:pt x="241769" y="81927"/>
                  </a:lnTo>
                  <a:lnTo>
                    <a:pt x="237324" y="90754"/>
                  </a:lnTo>
                  <a:lnTo>
                    <a:pt x="230454" y="99110"/>
                  </a:lnTo>
                  <a:lnTo>
                    <a:pt x="220599" y="105346"/>
                  </a:lnTo>
                  <a:lnTo>
                    <a:pt x="207187" y="107784"/>
                  </a:lnTo>
                  <a:lnTo>
                    <a:pt x="192379" y="104482"/>
                  </a:lnTo>
                  <a:lnTo>
                    <a:pt x="179641" y="94716"/>
                  </a:lnTo>
                  <a:lnTo>
                    <a:pt x="170713" y="78727"/>
                  </a:lnTo>
                  <a:lnTo>
                    <a:pt x="167347" y="56730"/>
                  </a:lnTo>
                  <a:lnTo>
                    <a:pt x="170789" y="35064"/>
                  </a:lnTo>
                  <a:lnTo>
                    <a:pt x="179781" y="19748"/>
                  </a:lnTo>
                  <a:lnTo>
                    <a:pt x="192303" y="10668"/>
                  </a:lnTo>
                  <a:lnTo>
                    <a:pt x="206336" y="7670"/>
                  </a:lnTo>
                  <a:lnTo>
                    <a:pt x="217614" y="9220"/>
                  </a:lnTo>
                  <a:lnTo>
                    <a:pt x="226720" y="13792"/>
                  </a:lnTo>
                  <a:lnTo>
                    <a:pt x="233603" y="21259"/>
                  </a:lnTo>
                  <a:lnTo>
                    <a:pt x="238201" y="31534"/>
                  </a:lnTo>
                  <a:lnTo>
                    <a:pt x="239395" y="33032"/>
                  </a:lnTo>
                  <a:lnTo>
                    <a:pt x="243967" y="32359"/>
                  </a:lnTo>
                  <a:lnTo>
                    <a:pt x="244652" y="30365"/>
                  </a:lnTo>
                  <a:lnTo>
                    <a:pt x="243700" y="22644"/>
                  </a:lnTo>
                  <a:lnTo>
                    <a:pt x="243065" y="14859"/>
                  </a:lnTo>
                  <a:lnTo>
                    <a:pt x="242620" y="4343"/>
                  </a:lnTo>
                  <a:lnTo>
                    <a:pt x="229743" y="2044"/>
                  </a:lnTo>
                  <a:lnTo>
                    <a:pt x="219735" y="635"/>
                  </a:lnTo>
                  <a:lnTo>
                    <a:pt x="207695" y="0"/>
                  </a:lnTo>
                  <a:lnTo>
                    <a:pt x="194614" y="939"/>
                  </a:lnTo>
                  <a:lnTo>
                    <a:pt x="152603" y="22910"/>
                  </a:lnTo>
                  <a:lnTo>
                    <a:pt x="140220" y="59067"/>
                  </a:lnTo>
                  <a:lnTo>
                    <a:pt x="141871" y="73342"/>
                  </a:lnTo>
                  <a:lnTo>
                    <a:pt x="171627" y="108496"/>
                  </a:lnTo>
                  <a:lnTo>
                    <a:pt x="207365" y="115468"/>
                  </a:lnTo>
                  <a:lnTo>
                    <a:pt x="217030" y="114858"/>
                  </a:lnTo>
                  <a:lnTo>
                    <a:pt x="247040" y="91859"/>
                  </a:lnTo>
                  <a:lnTo>
                    <a:pt x="248208" y="83096"/>
                  </a:lnTo>
                  <a:close/>
                </a:path>
                <a:path w="509269" h="115570">
                  <a:moveTo>
                    <a:pt x="371462" y="83096"/>
                  </a:moveTo>
                  <a:lnTo>
                    <a:pt x="370446" y="81089"/>
                  </a:lnTo>
                  <a:lnTo>
                    <a:pt x="366382" y="80581"/>
                  </a:lnTo>
                  <a:lnTo>
                    <a:pt x="365023" y="81927"/>
                  </a:lnTo>
                  <a:lnTo>
                    <a:pt x="360578" y="90754"/>
                  </a:lnTo>
                  <a:lnTo>
                    <a:pt x="353720" y="99110"/>
                  </a:lnTo>
                  <a:lnTo>
                    <a:pt x="343865" y="105346"/>
                  </a:lnTo>
                  <a:lnTo>
                    <a:pt x="330454" y="107784"/>
                  </a:lnTo>
                  <a:lnTo>
                    <a:pt x="315645" y="104482"/>
                  </a:lnTo>
                  <a:lnTo>
                    <a:pt x="302895" y="94716"/>
                  </a:lnTo>
                  <a:lnTo>
                    <a:pt x="293966" y="78727"/>
                  </a:lnTo>
                  <a:lnTo>
                    <a:pt x="290601" y="56730"/>
                  </a:lnTo>
                  <a:lnTo>
                    <a:pt x="294055" y="35064"/>
                  </a:lnTo>
                  <a:lnTo>
                    <a:pt x="303047" y="19748"/>
                  </a:lnTo>
                  <a:lnTo>
                    <a:pt x="315569" y="10668"/>
                  </a:lnTo>
                  <a:lnTo>
                    <a:pt x="329590" y="7670"/>
                  </a:lnTo>
                  <a:lnTo>
                    <a:pt x="340868" y="9220"/>
                  </a:lnTo>
                  <a:lnTo>
                    <a:pt x="349986" y="13792"/>
                  </a:lnTo>
                  <a:lnTo>
                    <a:pt x="356870" y="21259"/>
                  </a:lnTo>
                  <a:lnTo>
                    <a:pt x="361467" y="31534"/>
                  </a:lnTo>
                  <a:lnTo>
                    <a:pt x="362661" y="33032"/>
                  </a:lnTo>
                  <a:lnTo>
                    <a:pt x="367233" y="32359"/>
                  </a:lnTo>
                  <a:lnTo>
                    <a:pt x="367906" y="30365"/>
                  </a:lnTo>
                  <a:lnTo>
                    <a:pt x="366953" y="22644"/>
                  </a:lnTo>
                  <a:lnTo>
                    <a:pt x="366318" y="14859"/>
                  </a:lnTo>
                  <a:lnTo>
                    <a:pt x="365874" y="4343"/>
                  </a:lnTo>
                  <a:lnTo>
                    <a:pt x="352996" y="2044"/>
                  </a:lnTo>
                  <a:lnTo>
                    <a:pt x="343001" y="635"/>
                  </a:lnTo>
                  <a:lnTo>
                    <a:pt x="330962" y="0"/>
                  </a:lnTo>
                  <a:lnTo>
                    <a:pt x="317881" y="939"/>
                  </a:lnTo>
                  <a:lnTo>
                    <a:pt x="275869" y="22910"/>
                  </a:lnTo>
                  <a:lnTo>
                    <a:pt x="263486" y="59067"/>
                  </a:lnTo>
                  <a:lnTo>
                    <a:pt x="265137" y="73342"/>
                  </a:lnTo>
                  <a:lnTo>
                    <a:pt x="294881" y="108496"/>
                  </a:lnTo>
                  <a:lnTo>
                    <a:pt x="330619" y="115468"/>
                  </a:lnTo>
                  <a:lnTo>
                    <a:pt x="340296" y="114858"/>
                  </a:lnTo>
                  <a:lnTo>
                    <a:pt x="370293" y="91859"/>
                  </a:lnTo>
                  <a:lnTo>
                    <a:pt x="371462" y="83096"/>
                  </a:lnTo>
                  <a:close/>
                </a:path>
                <a:path w="509269" h="115570">
                  <a:moveTo>
                    <a:pt x="508647" y="6680"/>
                  </a:moveTo>
                  <a:lnTo>
                    <a:pt x="508292" y="3175"/>
                  </a:lnTo>
                  <a:lnTo>
                    <a:pt x="507276" y="2171"/>
                  </a:lnTo>
                  <a:lnTo>
                    <a:pt x="500672" y="2501"/>
                  </a:lnTo>
                  <a:lnTo>
                    <a:pt x="481342" y="2667"/>
                  </a:lnTo>
                  <a:lnTo>
                    <a:pt x="465582" y="2171"/>
                  </a:lnTo>
                  <a:lnTo>
                    <a:pt x="464566" y="3175"/>
                  </a:lnTo>
                  <a:lnTo>
                    <a:pt x="464235" y="6680"/>
                  </a:lnTo>
                  <a:lnTo>
                    <a:pt x="465582" y="8001"/>
                  </a:lnTo>
                  <a:lnTo>
                    <a:pt x="474738" y="9334"/>
                  </a:lnTo>
                  <a:lnTo>
                    <a:pt x="478472" y="10515"/>
                  </a:lnTo>
                  <a:lnTo>
                    <a:pt x="482536" y="73418"/>
                  </a:lnTo>
                  <a:lnTo>
                    <a:pt x="481850" y="75082"/>
                  </a:lnTo>
                  <a:lnTo>
                    <a:pt x="440778" y="27787"/>
                  </a:lnTo>
                  <a:lnTo>
                    <a:pt x="423379" y="2171"/>
                  </a:lnTo>
                  <a:lnTo>
                    <a:pt x="419811" y="2501"/>
                  </a:lnTo>
                  <a:lnTo>
                    <a:pt x="402183" y="2667"/>
                  </a:lnTo>
                  <a:lnTo>
                    <a:pt x="385749" y="2171"/>
                  </a:lnTo>
                  <a:lnTo>
                    <a:pt x="384048" y="2667"/>
                  </a:lnTo>
                  <a:lnTo>
                    <a:pt x="383870" y="6680"/>
                  </a:lnTo>
                  <a:lnTo>
                    <a:pt x="385064" y="8001"/>
                  </a:lnTo>
                  <a:lnTo>
                    <a:pt x="395744" y="9512"/>
                  </a:lnTo>
                  <a:lnTo>
                    <a:pt x="398106" y="11506"/>
                  </a:lnTo>
                  <a:lnTo>
                    <a:pt x="400494" y="16687"/>
                  </a:lnTo>
                  <a:lnTo>
                    <a:pt x="400659" y="19354"/>
                  </a:lnTo>
                  <a:lnTo>
                    <a:pt x="400545" y="80759"/>
                  </a:lnTo>
                  <a:lnTo>
                    <a:pt x="386080" y="107442"/>
                  </a:lnTo>
                  <a:lnTo>
                    <a:pt x="384733" y="108788"/>
                  </a:lnTo>
                  <a:lnTo>
                    <a:pt x="385064" y="112293"/>
                  </a:lnTo>
                  <a:lnTo>
                    <a:pt x="386080" y="113296"/>
                  </a:lnTo>
                  <a:lnTo>
                    <a:pt x="392518" y="112966"/>
                  </a:lnTo>
                  <a:lnTo>
                    <a:pt x="411848" y="112788"/>
                  </a:lnTo>
                  <a:lnTo>
                    <a:pt x="427774" y="113296"/>
                  </a:lnTo>
                  <a:lnTo>
                    <a:pt x="428802" y="112293"/>
                  </a:lnTo>
                  <a:lnTo>
                    <a:pt x="429133" y="108788"/>
                  </a:lnTo>
                  <a:lnTo>
                    <a:pt x="427774" y="107442"/>
                  </a:lnTo>
                  <a:lnTo>
                    <a:pt x="418630" y="106121"/>
                  </a:lnTo>
                  <a:lnTo>
                    <a:pt x="414731" y="104952"/>
                  </a:lnTo>
                  <a:lnTo>
                    <a:pt x="410654" y="29527"/>
                  </a:lnTo>
                  <a:lnTo>
                    <a:pt x="411505" y="27863"/>
                  </a:lnTo>
                  <a:lnTo>
                    <a:pt x="414299" y="30594"/>
                  </a:lnTo>
                  <a:lnTo>
                    <a:pt x="418198" y="35039"/>
                  </a:lnTo>
                  <a:lnTo>
                    <a:pt x="477113" y="106629"/>
                  </a:lnTo>
                  <a:lnTo>
                    <a:pt x="482714" y="115125"/>
                  </a:lnTo>
                  <a:lnTo>
                    <a:pt x="486956" y="115125"/>
                  </a:lnTo>
                  <a:lnTo>
                    <a:pt x="491693" y="113296"/>
                  </a:lnTo>
                  <a:lnTo>
                    <a:pt x="492874" y="111290"/>
                  </a:lnTo>
                  <a:lnTo>
                    <a:pt x="492683" y="106299"/>
                  </a:lnTo>
                  <a:lnTo>
                    <a:pt x="492544" y="84429"/>
                  </a:lnTo>
                  <a:lnTo>
                    <a:pt x="492671" y="34709"/>
                  </a:lnTo>
                  <a:lnTo>
                    <a:pt x="507276" y="8001"/>
                  </a:lnTo>
                  <a:lnTo>
                    <a:pt x="508647" y="6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153835" y="1052848"/>
          <a:ext cx="7894544" cy="2486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8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016"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b="1" spc="30" dirty="0">
                          <a:latin typeface="Arial"/>
                          <a:cs typeface="Arial"/>
                        </a:rPr>
                        <a:t>THERAPY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FOR PREVIOUSLY 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TREATED 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MULTIPLE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MYELOMA</a:t>
                      </a:r>
                      <a:r>
                        <a:rPr sz="1200" b="1" spc="15" baseline="24691" dirty="0">
                          <a:latin typeface="Arial"/>
                          <a:cs typeface="Arial"/>
                        </a:rPr>
                        <a:t>a-d,l-n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30">
                <a:tc gridSpan="2">
                  <a:txBody>
                    <a:bodyPr/>
                    <a:lstStyle/>
                    <a:p>
                      <a:pPr algn="ctr">
                        <a:lnSpc>
                          <a:spcPts val="1165"/>
                        </a:lnSpc>
                        <a:spcBef>
                          <a:spcPts val="125"/>
                        </a:spcBef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Useful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Certain Circumstances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for Early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Relapses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(1–3 prior</a:t>
                      </a:r>
                      <a:r>
                        <a:rPr sz="9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therapies)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719455" marR="712470" algn="ctr">
                        <a:lnSpc>
                          <a:spcPts val="1130"/>
                        </a:lnSpc>
                        <a:spcBef>
                          <a:spcPts val="60"/>
                        </a:spcBef>
                      </a:pPr>
                      <a:r>
                        <a:rPr sz="900" i="1" spc="5" dirty="0">
                          <a:latin typeface="Arial"/>
                          <a:cs typeface="Arial"/>
                        </a:rPr>
                        <a:t>If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a regimen </a:t>
                      </a:r>
                      <a:r>
                        <a:rPr sz="900" i="1" spc="5" dirty="0">
                          <a:latin typeface="Arial"/>
                          <a:cs typeface="Arial"/>
                        </a:rPr>
                        <a:t>listed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for previously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treated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multiple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myeloma was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used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as a </a:t>
                      </a:r>
                      <a:r>
                        <a:rPr sz="900" i="1" spc="10" dirty="0">
                          <a:latin typeface="Arial"/>
                          <a:cs typeface="Arial"/>
                        </a:rPr>
                        <a:t>primary induction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therapy and relapse </a:t>
                      </a:r>
                      <a:r>
                        <a:rPr sz="900" i="1" spc="5" dirty="0">
                          <a:latin typeface="Arial"/>
                          <a:cs typeface="Arial"/>
                        </a:rPr>
                        <a:t>is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&gt;6 months, the  </a:t>
                      </a:r>
                      <a:r>
                        <a:rPr sz="900" i="1" spc="20" dirty="0">
                          <a:latin typeface="Arial"/>
                          <a:cs typeface="Arial"/>
                        </a:rPr>
                        <a:t>same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regimen </a:t>
                      </a:r>
                      <a:r>
                        <a:rPr sz="900" i="1" spc="2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15" dirty="0">
                          <a:latin typeface="Arial"/>
                          <a:cs typeface="Arial"/>
                        </a:rPr>
                        <a:t>repeated.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40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5669">
                <a:tc>
                  <a:txBody>
                    <a:bodyPr/>
                    <a:lstStyle/>
                    <a:p>
                      <a:pPr marL="130175" indent="-83185">
                        <a:lnSpc>
                          <a:spcPct val="100000"/>
                        </a:lnSpc>
                        <a:spcBef>
                          <a:spcPts val="125"/>
                        </a:spcBef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Bendamustine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Bortezomib/dexamethasone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(category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1)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Carfilzomib/cyclophosphamide/thalidomide/dexamethasone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Carfilzomib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(weekly)/dexamethasone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High-dose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or fractionated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cyclophosphamide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Ixazomib/dexamethasone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ts val="12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Lenalidomide/dexamethasone (category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200" b="1" spc="7" baseline="24691" dirty="0">
                          <a:latin typeface="Arial"/>
                          <a:cs typeface="Arial"/>
                        </a:rPr>
                        <a:t>q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ts val="12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Selinexor/daratumumab/dexamethasone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Venetoclax/dexamethasone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only for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t(11;14)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patients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0175" indent="-83185">
                        <a:lnSpc>
                          <a:spcPct val="100000"/>
                        </a:lnSpc>
                        <a:buChar char="•"/>
                        <a:tabLst>
                          <a:tab pos="130810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Selinexor/carfilzomib/dexamethasone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40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 indent="-88265">
                        <a:lnSpc>
                          <a:spcPts val="1260"/>
                        </a:lnSpc>
                        <a:spcBef>
                          <a:spcPts val="75"/>
                        </a:spcBef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 PI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with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disease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9065">
                        <a:lnSpc>
                          <a:spcPts val="1250"/>
                        </a:lnSpc>
                      </a:pPr>
                      <a:r>
                        <a:rPr sz="1000" i="1" spc="-5" dirty="0">
                          <a:latin typeface="Arial"/>
                          <a:cs typeface="Arial"/>
                        </a:rPr>
                        <a:t>progression on/within 60 days of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completion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of last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therapy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25425" indent="-132080">
                        <a:lnSpc>
                          <a:spcPts val="1190"/>
                        </a:lnSpc>
                        <a:buSzPct val="90000"/>
                        <a:buFont typeface="Webdings"/>
                        <a:buChar char="◗"/>
                        <a:tabLst>
                          <a:tab pos="225425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Pomalidomide/dexamethasone (category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200" b="1" spc="7" baseline="24691" dirty="0">
                          <a:latin typeface="Arial"/>
                          <a:cs typeface="Arial"/>
                        </a:rPr>
                        <a:t>q</a:t>
                      </a:r>
                      <a:endParaRPr sz="1200" baseline="24691">
                        <a:latin typeface="Arial"/>
                        <a:cs typeface="Arial"/>
                      </a:endParaRPr>
                    </a:p>
                    <a:p>
                      <a:pPr marL="225425" indent="-132080">
                        <a:lnSpc>
                          <a:spcPts val="1150"/>
                        </a:lnSpc>
                        <a:buSzPct val="90000"/>
                        <a:buFont typeface="Webdings"/>
                        <a:buChar char="◗"/>
                        <a:tabLst>
                          <a:tab pos="225425" algn="l"/>
                        </a:tabLst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Selinexor/pomalidomide/dexamethasone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210"/>
                        </a:lnSpc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For treatment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of aggressive</a:t>
                      </a:r>
                      <a:r>
                        <a:rPr sz="10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MM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Dexamethasone/cyclophosphamide/etoposide/cisplatin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(DCEP)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0504" marR="276860" indent="-137795">
                        <a:lnSpc>
                          <a:spcPts val="1200"/>
                        </a:lnSpc>
                        <a:spcBef>
                          <a:spcPts val="80"/>
                        </a:spcBef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Dexamethasone/thalidomide/cisplatin/doxorubicin/  cyclophosphamide/etoposide 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(DT-PACE)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± bortezomib (VTD-  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PACE)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5255" indent="-88265">
                        <a:lnSpc>
                          <a:spcPts val="1120"/>
                        </a:lnSpc>
                        <a:buFont typeface="Arial"/>
                        <a:buChar char="•"/>
                        <a:tabLst>
                          <a:tab pos="135890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at least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three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 PI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an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000" i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are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906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Arial"/>
                          <a:cs typeface="Arial"/>
                        </a:rPr>
                        <a:t>double-refractory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to a PI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an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3679" indent="-140970">
                        <a:lnSpc>
                          <a:spcPts val="1260"/>
                        </a:lnSpc>
                        <a:buSzPct val="90909"/>
                        <a:buFont typeface="Webdings"/>
                        <a:buChar char="◗"/>
                        <a:tabLst>
                          <a:tab pos="23431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Daratumumab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967125" y="6157495"/>
            <a:ext cx="6727451" cy="220067"/>
          </a:xfrm>
          <a:prstGeom prst="rect">
            <a:avLst/>
          </a:prstGeom>
        </p:spPr>
        <p:txBody>
          <a:bodyPr vert="horz" wrap="square" lIns="0" tIns="2801" rIns="0" bIns="0" rtlCol="0">
            <a:spAutoFit/>
          </a:bodyPr>
          <a:lstStyle/>
          <a:p>
            <a:pPr marL="11206" defTabSz="806867">
              <a:spcBef>
                <a:spcPts val="22"/>
              </a:spcBef>
            </a:pP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Note: All recommendations are category 2A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unless otherwise</a:t>
            </a:r>
            <a:r>
              <a:rPr sz="706" b="1" spc="-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indicated.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/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spc="-9" dirty="0">
                <a:solidFill>
                  <a:prstClr val="black"/>
                </a:solidFill>
                <a:latin typeface="Arial"/>
                <a:cs typeface="Arial"/>
              </a:rPr>
              <a:t>Trials: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NCCN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believes that the best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management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any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patient with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cancer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is in a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trial. Participation in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clinical </a:t>
            </a:r>
            <a:r>
              <a:rPr sz="706" b="1" dirty="0">
                <a:solidFill>
                  <a:prstClr val="black"/>
                </a:solidFill>
                <a:latin typeface="Arial"/>
                <a:cs typeface="Arial"/>
              </a:rPr>
              <a:t>trials is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especially</a:t>
            </a:r>
            <a:r>
              <a:rPr sz="706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06" b="1" spc="-4" dirty="0">
                <a:solidFill>
                  <a:prstClr val="black"/>
                </a:solidFill>
                <a:latin typeface="Arial"/>
                <a:cs typeface="Arial"/>
              </a:rPr>
              <a:t>encouraged.</a:t>
            </a:r>
            <a:endParaRPr sz="70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59652" y="6336904"/>
            <a:ext cx="521634" cy="297404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24392" marR="4483" indent="-113746" defTabSz="806867">
              <a:lnSpc>
                <a:spcPts val="1059"/>
              </a:lnSpc>
              <a:spcBef>
                <a:spcPts val="119"/>
              </a:spcBef>
            </a:pPr>
            <a:r>
              <a:rPr sz="971" b="1" spc="31" dirty="0">
                <a:solidFill>
                  <a:prstClr val="black"/>
                </a:solidFill>
                <a:latin typeface="Arial"/>
                <a:cs typeface="Arial"/>
              </a:rPr>
              <a:t>MYE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L-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G  3 </a:t>
            </a:r>
            <a:r>
              <a:rPr sz="971" b="1" spc="13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971" b="1" spc="-5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97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11095" y="6571046"/>
            <a:ext cx="6847354" cy="85958"/>
          </a:xfrm>
          <a:prstGeom prst="rect">
            <a:avLst/>
          </a:prstGeom>
        </p:spPr>
        <p:txBody>
          <a:bodyPr vert="horz" wrap="square" lIns="0" tIns="4482" rIns="0" bIns="0" rtlCol="0">
            <a:spAutoFit/>
          </a:bodyPr>
          <a:lstStyle/>
          <a:p>
            <a:pPr marL="11206" defTabSz="806867">
              <a:spcBef>
                <a:spcPts val="35"/>
              </a:spcBef>
            </a:pPr>
            <a:r>
              <a:rPr sz="529" spc="-9" dirty="0">
                <a:solidFill>
                  <a:prstClr val="black"/>
                </a:solidFill>
                <a:latin typeface="Arial"/>
                <a:cs typeface="Arial"/>
              </a:rPr>
              <a:t>Version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5.2022, 03/09/22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©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2021 National Comprehensive Cancer Network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(NCCN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),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All rights reserved.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 Guidelines</a:t>
            </a:r>
            <a:r>
              <a:rPr sz="463" spc="-6" baseline="31746" dirty="0">
                <a:solidFill>
                  <a:prstClr val="black"/>
                </a:solidFill>
                <a:latin typeface="Arial"/>
                <a:cs typeface="Arial"/>
              </a:rPr>
              <a:t>®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illustration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may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not be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reproduced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in any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form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without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express written permission of</a:t>
            </a:r>
            <a:r>
              <a:rPr sz="529" spc="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NCCN.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91118" y="4858242"/>
            <a:ext cx="8245288" cy="121677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3619" defTabSz="806867">
              <a:lnSpc>
                <a:spcPts val="971"/>
              </a:lnSpc>
              <a:spcBef>
                <a:spcPts val="88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Selected,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but not inclusive of all</a:t>
            </a:r>
            <a:r>
              <a:rPr sz="882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regimens.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882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b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Supportive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Care Treatment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Multiple Myeloma</a:t>
            </a:r>
            <a:r>
              <a:rPr sz="882" u="sng" spc="-13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(MYEL-H).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882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c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General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Considerations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for Multiple Myeloma Therapy</a:t>
            </a:r>
            <a:r>
              <a:rPr sz="882" u="sng" spc="-22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(MYEL-F).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882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d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See Management 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of Renal Disease in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Multiple Myeloma</a:t>
            </a:r>
            <a:r>
              <a:rPr sz="882" u="sng" spc="-4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 </a:t>
            </a:r>
            <a:r>
              <a:rPr sz="882" u="sng" dirty="0">
                <a:solidFill>
                  <a:srgbClr val="0065A4"/>
                </a:solidFill>
                <a:uFill>
                  <a:solidFill>
                    <a:srgbClr val="0065A4"/>
                  </a:solidFill>
                </a:uFill>
                <a:latin typeface="Arial"/>
                <a:cs typeface="Arial"/>
              </a:rPr>
              <a:t>(MYEL-J)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27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l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Consideration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appropriate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regimen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 previously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treated myeloma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based on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context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clinical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relapse.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marR="26896" indent="-64998" defTabSz="806867">
              <a:lnSpc>
                <a:spcPts val="971"/>
              </a:lnSpc>
              <a:spcBef>
                <a:spcPts val="62"/>
              </a:spcBef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m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Regimens included under 1-3 prior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therapies can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also be used later in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disease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course/ Attempt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made 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use drugs/drug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classes the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have not  been exposed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or exposed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to &gt;1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line</a:t>
            </a:r>
            <a:r>
              <a:rPr sz="882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13" dirty="0">
                <a:solidFill>
                  <a:prstClr val="black"/>
                </a:solidFill>
                <a:latin typeface="Arial"/>
                <a:cs typeface="Arial"/>
              </a:rPr>
              <a:t>prior.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777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Autologous stem cell transplant should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considered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 an eligible patient who had not previously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received transplant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or had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prolonged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response to</a:t>
            </a:r>
            <a:r>
              <a:rPr sz="882" spc="-2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initial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98057" defTabSz="806867">
              <a:lnSpc>
                <a:spcPts val="882"/>
              </a:lnSpc>
            </a:pP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transplant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33619" defTabSz="806867">
              <a:lnSpc>
                <a:spcPts val="971"/>
              </a:lnSpc>
            </a:pPr>
            <a:r>
              <a:rPr sz="1059" baseline="20833" dirty="0">
                <a:solidFill>
                  <a:prstClr val="black"/>
                </a:solidFill>
                <a:latin typeface="Arial"/>
                <a:cs typeface="Arial"/>
              </a:rPr>
              <a:t>q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Consider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single-agent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lenalidomide or pomalidomide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patients with </a:t>
            </a:r>
            <a:r>
              <a:rPr sz="882" dirty="0">
                <a:solidFill>
                  <a:prstClr val="black"/>
                </a:solidFill>
                <a:latin typeface="Arial"/>
                <a:cs typeface="Arial"/>
              </a:rPr>
              <a:t>steroid</a:t>
            </a:r>
            <a:r>
              <a:rPr sz="882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prstClr val="black"/>
                </a:solidFill>
                <a:latin typeface="Arial"/>
                <a:cs typeface="Arial"/>
              </a:rPr>
              <a:t>intolerance.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145702" y="3475067"/>
          <a:ext cx="7910793" cy="13086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0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69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Therapies for patients with Late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Relapses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(&gt;3 prior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therapies)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795">
                <a:tc>
                  <a:txBody>
                    <a:bodyPr/>
                    <a:lstStyle/>
                    <a:p>
                      <a:pPr marL="138430" indent="-88265">
                        <a:lnSpc>
                          <a:spcPts val="1260"/>
                        </a:lnSpc>
                        <a:spcBef>
                          <a:spcPts val="100"/>
                        </a:spcBef>
                        <a:buFont typeface="Arial"/>
                        <a:buChar char="•"/>
                        <a:tabLst>
                          <a:tab pos="139065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at least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four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therapies,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including an anti-CD38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monoclonal </a:t>
                      </a:r>
                      <a:r>
                        <a:rPr sz="1000" i="1" spc="-15" dirty="0">
                          <a:latin typeface="Arial"/>
                          <a:cs typeface="Arial"/>
                        </a:rPr>
                        <a:t>antibody,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a PI,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an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IMiD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6220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6854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Belantamab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mafodotin-blmf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6220" indent="-140970">
                        <a:lnSpc>
                          <a:spcPts val="1200"/>
                        </a:lnSpc>
                        <a:buSzPct val="90909"/>
                        <a:buFont typeface="Webdings"/>
                        <a:buChar char="◗"/>
                        <a:tabLst>
                          <a:tab pos="236854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Idecabtagene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 vicleucel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6220" indent="-140970">
                        <a:lnSpc>
                          <a:spcPts val="1260"/>
                        </a:lnSpc>
                        <a:buSzPct val="90909"/>
                        <a:buFont typeface="Webdings"/>
                        <a:buChar char="◗"/>
                        <a:tabLst>
                          <a:tab pos="236854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Ciltacabtagene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autoleucel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0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324">
                <a:tc>
                  <a:txBody>
                    <a:bodyPr/>
                    <a:lstStyle/>
                    <a:p>
                      <a:pPr marL="142240" marR="194310" indent="-92075">
                        <a:lnSpc>
                          <a:spcPts val="1200"/>
                        </a:lnSpc>
                        <a:spcBef>
                          <a:spcPts val="240"/>
                        </a:spcBef>
                        <a:buFont typeface="Arial"/>
                        <a:buChar char="•"/>
                        <a:tabLst>
                          <a:tab pos="139065" algn="l"/>
                        </a:tabLst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After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least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four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prior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therapies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and whose disease is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refractory to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at least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proteasome inhibitors, at least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two 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immunomodulatory agents,  and an anti-CD38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monoclonal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antibody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36854" indent="-140970">
                        <a:lnSpc>
                          <a:spcPts val="1180"/>
                        </a:lnSpc>
                        <a:buSzPct val="90909"/>
                        <a:buFont typeface="Webdings"/>
                        <a:buChar char="◗"/>
                        <a:tabLst>
                          <a:tab pos="23749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Selinexor/dexamethasone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8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815353" y="22412"/>
            <a:ext cx="6615953" cy="10640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Printed by Ertek Türkay on 4/18/2022 1:58:59 AM. For personal use only. Not approved for distribution. Copyright © 2022 National Comprehensive Cancer Network, Inc., All Rights</a:t>
            </a:r>
            <a:r>
              <a:rPr sz="618" spc="-8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prstClr val="black"/>
                </a:solidFill>
                <a:latin typeface="Arial"/>
                <a:cs typeface="Arial"/>
              </a:rPr>
              <a:t>Reserved.</a:t>
            </a:r>
            <a:endParaRPr sz="618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4BB082D-6F22-4D9B-917F-CC86B6D9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5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Yıl</a:t>
            </a:r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Sonraki</a:t>
            </a:r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YT-MM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Tedavi</a:t>
            </a:r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tr-TR" sz="4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Algoritması</a:t>
            </a:r>
            <a:r>
              <a:rPr lang="en-US" altLang="tr-TR" sz="4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73</a:t>
            </a:fld>
            <a:endParaRPr lang="tr-TR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33080315-782B-4181-8CA6-C0AEA7859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5" t="32497" r="15298" b="24921"/>
          <a:stretch>
            <a:fillRect/>
          </a:stretch>
        </p:blipFill>
        <p:spPr bwMode="auto">
          <a:xfrm>
            <a:off x="542777" y="1583091"/>
            <a:ext cx="9844496" cy="421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9C15D86A-9FBF-4A05-AF64-B947F882B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2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D1C83434-5AF0-4BC1-AB5E-4BF63E97F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423"/>
          <a:stretch/>
        </p:blipFill>
        <p:spPr>
          <a:xfrm>
            <a:off x="6111829" y="2378477"/>
            <a:ext cx="6080171" cy="449838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6393A5B-C3D1-43C3-9EDC-150AA43BE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2" b="52205"/>
          <a:stretch/>
        </p:blipFill>
        <p:spPr>
          <a:xfrm>
            <a:off x="0" y="1301426"/>
            <a:ext cx="6460307" cy="450627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74</a:t>
            </a:fld>
            <a:endParaRPr lang="tr-TR" dirty="0"/>
          </a:p>
        </p:txBody>
      </p: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0FB3A962-BC68-4B82-9D26-31560CEA5A41}"/>
              </a:ext>
            </a:extLst>
          </p:cNvPr>
          <p:cNvCxnSpPr>
            <a:cxnSpLocks/>
          </p:cNvCxnSpPr>
          <p:nvPr/>
        </p:nvCxnSpPr>
        <p:spPr>
          <a:xfrm flipV="1">
            <a:off x="6096000" y="2546253"/>
            <a:ext cx="839372" cy="3362178"/>
          </a:xfrm>
          <a:prstGeom prst="straightConnector1">
            <a:avLst/>
          </a:prstGeom>
          <a:ln>
            <a:solidFill>
              <a:srgbClr val="CC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Resim 11">
            <a:extLst>
              <a:ext uri="{FF2B5EF4-FFF2-40B4-BE49-F238E27FC236}">
                <a16:creationId xmlns:a16="http://schemas.microsoft.com/office/drawing/2014/main" id="{FE24A603-7EE9-4D85-9F3D-6F399AF12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717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E17B24FE-6217-4A46-9668-F50E0E6DA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786" y="1305343"/>
            <a:ext cx="5582429" cy="5391902"/>
          </a:xfrm>
          <a:prstGeom prst="rect">
            <a:avLst/>
          </a:prstGeom>
        </p:spPr>
      </p:pic>
      <p:sp>
        <p:nvSpPr>
          <p:cNvPr id="8" name="Dikdörtgen: Çapraz Köşeleri Yuvarlatılmış 7">
            <a:extLst>
              <a:ext uri="{FF2B5EF4-FFF2-40B4-BE49-F238E27FC236}">
                <a16:creationId xmlns:a16="http://schemas.microsoft.com/office/drawing/2014/main" id="{9B35AC92-8572-478F-AA92-7901A090F998}"/>
              </a:ext>
            </a:extLst>
          </p:cNvPr>
          <p:cNvSpPr/>
          <p:nvPr/>
        </p:nvSpPr>
        <p:spPr>
          <a:xfrm>
            <a:off x="542777" y="611784"/>
            <a:ext cx="9543757" cy="724648"/>
          </a:xfrm>
          <a:prstGeom prst="round2DiagRect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İçerik Yer Tutucusu 15">
            <a:extLst>
              <a:ext uri="{FF2B5EF4-FFF2-40B4-BE49-F238E27FC236}">
                <a16:creationId xmlns:a16="http://schemas.microsoft.com/office/drawing/2014/main" id="{CF1C4F01-66A1-4EDD-9D04-30A06E902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00103BC-6BF9-4205-9435-10B4A4C2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C451-E491-4B88-B7D5-27B2F07A799C}" type="datetime1">
              <a:rPr lang="tr-TR" smtClean="0"/>
              <a:t>20.05.2022</a:t>
            </a:fld>
            <a:endParaRPr lang="tr-TR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A6A72F11-A8A6-4B3D-A7DE-F21F0698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32106-81CD-4BC7-93C9-3930363027DC}" type="slidenum">
              <a:rPr lang="tr-TR" smtClean="0"/>
              <a:t>75</a:t>
            </a:fld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38779E0-E67D-4A91-882C-046EA8676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57" y="232072"/>
            <a:ext cx="1527438" cy="14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43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1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FD2BF08-46F0-41AB-871C-145FA9D9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36" y="2314963"/>
            <a:ext cx="5591230" cy="2228074"/>
          </a:xfrm>
        </p:spPr>
        <p:txBody>
          <a:bodyPr>
            <a:normAutofit/>
          </a:bodyPr>
          <a:lstStyle/>
          <a:p>
            <a:r>
              <a:rPr lang="tr-TR" sz="4000" dirty="0"/>
              <a:t>Dr. Osman İlhan</a:t>
            </a:r>
            <a:br>
              <a:rPr lang="tr-TR" sz="4000" dirty="0"/>
            </a:b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www.osmanilhan.com/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köktençözüm</a:t>
            </a:r>
            <a:b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sz="4000" dirty="0"/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0968C473-6201-4A68-8F90-10E94F3CF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36" y="178429"/>
            <a:ext cx="1527438" cy="1484072"/>
          </a:xfrm>
          <a:prstGeom prst="rect">
            <a:avLst/>
          </a:prstGeom>
        </p:spPr>
      </p:pic>
      <p:pic>
        <p:nvPicPr>
          <p:cNvPr id="25" name="Resim 24">
            <a:extLst>
              <a:ext uri="{FF2B5EF4-FFF2-40B4-BE49-F238E27FC236}">
                <a16:creationId xmlns:a16="http://schemas.microsoft.com/office/drawing/2014/main" id="{79661F87-C91A-4B52-998F-C5AE35ED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3" y="5289452"/>
            <a:ext cx="1527438" cy="1411695"/>
          </a:xfrm>
          <a:prstGeom prst="rect">
            <a:avLst/>
          </a:prstGeom>
        </p:spPr>
      </p:pic>
      <p:pic>
        <p:nvPicPr>
          <p:cNvPr id="7" name="Resim 6" descr="çayır, açık hava, kişi, golf içeren bir resim&#10;&#10;Açıklama otomatik olarak oluşturuldu">
            <a:extLst>
              <a:ext uri="{FF2B5EF4-FFF2-40B4-BE49-F238E27FC236}">
                <a16:creationId xmlns:a16="http://schemas.microsoft.com/office/drawing/2014/main" id="{9D392639-AD36-4423-9F58-AC4E5A67C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241" y="499646"/>
            <a:ext cx="6762723" cy="5858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0128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4056</Words>
  <Application>Microsoft Office PowerPoint</Application>
  <PresentationFormat>Geniş ekran</PresentationFormat>
  <Paragraphs>683</Paragraphs>
  <Slides>76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76</vt:i4>
      </vt:variant>
    </vt:vector>
  </HeadingPairs>
  <TitlesOfParts>
    <vt:vector size="88" baseType="lpstr">
      <vt:lpstr>Arial</vt:lpstr>
      <vt:lpstr>Arial Black</vt:lpstr>
      <vt:lpstr>Calibri</vt:lpstr>
      <vt:lpstr>Calibri Light</vt:lpstr>
      <vt:lpstr>Lucida Handwriting</vt:lpstr>
      <vt:lpstr>Times New Roman</vt:lpstr>
      <vt:lpstr>Univers Condensed</vt:lpstr>
      <vt:lpstr>Webdings</vt:lpstr>
      <vt:lpstr>Wingdings</vt:lpstr>
      <vt:lpstr>Office Teması</vt:lpstr>
      <vt:lpstr>Office Theme</vt:lpstr>
      <vt:lpstr>Document</vt:lpstr>
      <vt:lpstr>PowerPoint Sunusu</vt:lpstr>
      <vt:lpstr>1844</vt:lpstr>
      <vt:lpstr>MM bir tek hastalık değildir….</vt:lpstr>
      <vt:lpstr>PowerPoint Sunusu</vt:lpstr>
      <vt:lpstr>mSMART-Aktif MM Sınıflandırması-2022</vt:lpstr>
      <vt:lpstr>Mevcut Belirteçlerin Kombinasyonu = Kantitatif Risk</vt:lpstr>
      <vt:lpstr>PowerPoint Sunusu</vt:lpstr>
      <vt:lpstr>MM’da ‘Kür’ Tanımı</vt:lpstr>
      <vt:lpstr>MM’da ‘Kür’ ???</vt:lpstr>
      <vt:lpstr>PowerPoint Sunusu</vt:lpstr>
      <vt:lpstr>PowerPoint Sunusu</vt:lpstr>
      <vt:lpstr>Multiple Myeloma Epidemiyoloji</vt:lpstr>
      <vt:lpstr>Hastalık Seyri ve Tanısal Kriter</vt:lpstr>
      <vt:lpstr>MM Tanısal ve İzlemsel Değerlendirme</vt:lpstr>
      <vt:lpstr>Multipl Miyelomda Tedavinin Evrimi</vt:lpstr>
      <vt:lpstr>Miyelomda Tedavi</vt:lpstr>
      <vt:lpstr>Multipl Miyelom: Sağkalım</vt:lpstr>
      <vt:lpstr>Multipl Miyelom: Sağkalım</vt:lpstr>
      <vt:lpstr>Prognoz Belirleyiciler</vt:lpstr>
      <vt:lpstr>Multiple Myeloma Doğal Akışı </vt:lpstr>
      <vt:lpstr>PowerPoint Sunusu</vt:lpstr>
      <vt:lpstr>Multiple Myeloma: Geriatrik Hastalar</vt:lpstr>
      <vt:lpstr>Geriatrik Myeloma- Niçin Hastalar Erken Ölüyor?</vt:lpstr>
      <vt:lpstr>Geriatride Myeloma  - Erken Ölüm</vt:lpstr>
      <vt:lpstr>Geriatrik Myeloma - Erken Ölüm Azaltılabilir Mi ?</vt:lpstr>
      <vt:lpstr>Geçmişte Geriatrik MM: Tedavi Kararı</vt:lpstr>
      <vt:lpstr>Yaşlanma Süreci</vt:lpstr>
      <vt:lpstr>PowerPoint Sunusu</vt:lpstr>
      <vt:lpstr>Günümüzde Geriatrik Myelomada Tedavi Kararı</vt:lpstr>
      <vt:lpstr> Geriatrik Değerlendirme</vt:lpstr>
      <vt:lpstr>Geriatrik Değerlendirme Ne Sağlar?</vt:lpstr>
      <vt:lpstr>Toksisite Nasıl Tahmin Edilir ?</vt:lpstr>
      <vt:lpstr>PowerPoint Sunusu</vt:lpstr>
      <vt:lpstr>PowerPoint Sunusu</vt:lpstr>
      <vt:lpstr>PowerPoint Sunusu</vt:lpstr>
      <vt:lpstr>PowerPoint Sunusu</vt:lpstr>
      <vt:lpstr>Geriatrik Myeloma- Hastalar Tedaviyi İstiyor Mu?</vt:lpstr>
      <vt:lpstr>Geriatrik Myeloma- Yaşam Kalitesi?</vt:lpstr>
      <vt:lpstr>Geriatrik Myeloma-  Yaşam Kalitesi</vt:lpstr>
      <vt:lpstr>Geriatrik Myeloma - Yeni Hasta</vt:lpstr>
      <vt:lpstr>PowerPoint Sunusu</vt:lpstr>
      <vt:lpstr>PowerPoint Sunusu</vt:lpstr>
      <vt:lpstr>Geriatrik Myeloma Tedavi Hedefi</vt:lpstr>
      <vt:lpstr>Geriatrik Myeloma</vt:lpstr>
      <vt:lpstr>Geriatrik Myeloma</vt:lpstr>
      <vt:lpstr>Geriatride Myeloma</vt:lpstr>
      <vt:lpstr>Geriatrik Myeloma - Tedavi </vt:lpstr>
      <vt:lpstr>Treatment Algorithm For Elderly MM</vt:lpstr>
      <vt:lpstr>Geriatride Myeloma- Devamlı Tedavi</vt:lpstr>
      <vt:lpstr>PowerPoint Sunusu</vt:lpstr>
      <vt:lpstr>Geriatride Myeloma</vt:lpstr>
      <vt:lpstr>Transplant Uygun Olmayan Hasta Tedavi Kararı?</vt:lpstr>
      <vt:lpstr>Transplant Uygun Olmayan Hasta Tedavi Kararı?</vt:lpstr>
      <vt:lpstr>Transplant Uygun Olmayan Hasta Tedavi Kararı?</vt:lpstr>
      <vt:lpstr>Transplant Uygun Olmayan Hasta Tedavi Kararı?</vt:lpstr>
      <vt:lpstr>Transplant Uygun Olmayan Hasta Tedavi Kararı?</vt:lpstr>
      <vt:lpstr>PowerPoint Sunusu</vt:lpstr>
      <vt:lpstr>Hangi Hastalar Tedaviden Yararlanmaz?</vt:lpstr>
      <vt:lpstr>PowerPoint Sunusu</vt:lpstr>
      <vt:lpstr>Toksisiteyi Azaltmak Için Tedaviyi Nasıl Modifiye Edebilirim?</vt:lpstr>
      <vt:lpstr>PowerPoint Sunusu</vt:lpstr>
      <vt:lpstr>Geriatrik Myeloma – Otolog Kök Hücre Nakli</vt:lpstr>
      <vt:lpstr>PowerPoint Sunusu</vt:lpstr>
      <vt:lpstr>PowerPoint Sunusu</vt:lpstr>
      <vt:lpstr>ASH 2021’DE SUNULAN ÖNEMLİ BITE ÇALIŞMALARI</vt:lpstr>
      <vt:lpstr>BCMA Hedeflenen CAR T Tedavileri</vt:lpstr>
      <vt:lpstr>NCCN Clinical Practice Guidelines in Oncology (NCCN Guidelines®)</vt:lpstr>
      <vt:lpstr>NCCN Guidelines Version 5.2022  Multiple Myeloma</vt:lpstr>
      <vt:lpstr>NCCN Guidelines Version 5.2022  Multiple Myeloma</vt:lpstr>
      <vt:lpstr>NCCN Guidelines Version 5.2022  Multiple Myeloma</vt:lpstr>
      <vt:lpstr>NCCN Guidelines Version 5.2022  Multiple Myeloma</vt:lpstr>
      <vt:lpstr>NCCN Guidelines Version 5.2022  Multiple Myeloma</vt:lpstr>
      <vt:lpstr>5 Yıl Sonraki YT-MM Tedavi Algoritması </vt:lpstr>
      <vt:lpstr>PowerPoint Sunusu</vt:lpstr>
      <vt:lpstr>PowerPoint Sunusu</vt:lpstr>
      <vt:lpstr>Dr. Osman İlhan www.osmanilhan.com/köktençözüm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Melek Bektas</dc:creator>
  <cp:lastModifiedBy>Melek Bektas</cp:lastModifiedBy>
  <cp:revision>48</cp:revision>
  <dcterms:created xsi:type="dcterms:W3CDTF">2022-05-17T06:39:55Z</dcterms:created>
  <dcterms:modified xsi:type="dcterms:W3CDTF">2022-05-20T15:23:45Z</dcterms:modified>
</cp:coreProperties>
</file>